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7" r:id="rId5"/>
    <p:sldId id="261" r:id="rId6"/>
    <p:sldId id="266" r:id="rId7"/>
    <p:sldId id="262" r:id="rId8"/>
    <p:sldId id="263" r:id="rId9"/>
    <p:sldId id="265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3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22444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3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22444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3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22444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3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22444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3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22444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3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22444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3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22444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3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22444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3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22444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020"/>
    <a:srgbClr val="2F3636"/>
    <a:srgbClr val="434A4C"/>
    <a:srgbClr val="000000"/>
    <a:srgbClr val="00BFB4"/>
    <a:srgbClr val="566563"/>
    <a:srgbClr val="00C0A4"/>
    <a:srgbClr val="2D3534"/>
    <a:srgbClr val="00B6BD"/>
    <a:srgbClr val="00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4884D0-6C4E-704F-98D5-02C8171CCB2B}" v="66" dt="2024-04-12T09:30:07.21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222444"/>
        </a:fontRef>
        <a:srgbClr val="222444"/>
      </a:tcTxStyle>
      <a:tcStyle>
        <a:tcBdr>
          <a:left>
            <a:ln w="12700" cap="flat">
              <a:solidFill>
                <a:srgbClr val="262626"/>
              </a:solidFill>
              <a:prstDash val="solid"/>
              <a:round/>
            </a:ln>
          </a:left>
          <a:right>
            <a:ln w="12700" cap="flat">
              <a:solidFill>
                <a:srgbClr val="262626"/>
              </a:solidFill>
              <a:prstDash val="solid"/>
              <a:round/>
            </a:ln>
          </a:right>
          <a:top>
            <a:ln w="12700" cap="flat">
              <a:solidFill>
                <a:srgbClr val="262626"/>
              </a:solidFill>
              <a:prstDash val="solid"/>
              <a:round/>
            </a:ln>
          </a:top>
          <a:bottom>
            <a:ln w="127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solidFill>
                <a:srgbClr val="262626"/>
              </a:solidFill>
              <a:prstDash val="solid"/>
              <a:round/>
            </a:ln>
          </a:insideH>
          <a:insideV>
            <a:ln w="12700" cap="flat">
              <a:solidFill>
                <a:srgbClr val="262626"/>
              </a:solidFill>
              <a:prstDash val="solid"/>
              <a:round/>
            </a:ln>
          </a:insideV>
        </a:tcBdr>
        <a:fill>
          <a:solidFill>
            <a:srgbClr val="CED0D2"/>
          </a:solidFill>
        </a:fill>
      </a:tcStyle>
    </a:wholeTbl>
    <a:band2H>
      <a:tcTxStyle/>
      <a:tcStyle>
        <a:tcBdr/>
        <a:fill>
          <a:solidFill>
            <a:srgbClr val="E8E9EA"/>
          </a:solidFill>
        </a:fill>
      </a:tcStyle>
    </a:band2H>
    <a:firstCol>
      <a:tcTxStyle b="on" i="off">
        <a:fontRef idx="minor">
          <a:srgbClr val="262626"/>
        </a:fontRef>
        <a:srgbClr val="262626"/>
      </a:tcTxStyle>
      <a:tcStyle>
        <a:tcBdr>
          <a:left>
            <a:ln w="12700" cap="flat">
              <a:solidFill>
                <a:srgbClr val="262626"/>
              </a:solidFill>
              <a:prstDash val="solid"/>
              <a:round/>
            </a:ln>
          </a:left>
          <a:right>
            <a:ln w="12700" cap="flat">
              <a:solidFill>
                <a:srgbClr val="262626"/>
              </a:solidFill>
              <a:prstDash val="solid"/>
              <a:round/>
            </a:ln>
          </a:right>
          <a:top>
            <a:ln w="12700" cap="flat">
              <a:solidFill>
                <a:srgbClr val="262626"/>
              </a:solidFill>
              <a:prstDash val="solid"/>
              <a:round/>
            </a:ln>
          </a:top>
          <a:bottom>
            <a:ln w="127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solidFill>
                <a:srgbClr val="262626"/>
              </a:solidFill>
              <a:prstDash val="solid"/>
              <a:round/>
            </a:ln>
          </a:insideH>
          <a:insideV>
            <a:ln w="12700" cap="flat">
              <a:solidFill>
                <a:srgbClr val="26262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262626"/>
        </a:fontRef>
        <a:srgbClr val="262626"/>
      </a:tcTxStyle>
      <a:tcStyle>
        <a:tcBdr>
          <a:left>
            <a:ln w="12700" cap="flat">
              <a:solidFill>
                <a:srgbClr val="262626"/>
              </a:solidFill>
              <a:prstDash val="solid"/>
              <a:round/>
            </a:ln>
          </a:left>
          <a:right>
            <a:ln w="12700" cap="flat">
              <a:solidFill>
                <a:srgbClr val="262626"/>
              </a:solidFill>
              <a:prstDash val="solid"/>
              <a:round/>
            </a:ln>
          </a:right>
          <a:top>
            <a:ln w="38100" cap="flat">
              <a:solidFill>
                <a:srgbClr val="262626"/>
              </a:solidFill>
              <a:prstDash val="solid"/>
              <a:round/>
            </a:ln>
          </a:top>
          <a:bottom>
            <a:ln w="127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solidFill>
                <a:srgbClr val="262626"/>
              </a:solidFill>
              <a:prstDash val="solid"/>
              <a:round/>
            </a:ln>
          </a:insideH>
          <a:insideV>
            <a:ln w="12700" cap="flat">
              <a:solidFill>
                <a:srgbClr val="26262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262626"/>
        </a:fontRef>
        <a:srgbClr val="262626"/>
      </a:tcTxStyle>
      <a:tcStyle>
        <a:tcBdr>
          <a:left>
            <a:ln w="12700" cap="flat">
              <a:solidFill>
                <a:srgbClr val="262626"/>
              </a:solidFill>
              <a:prstDash val="solid"/>
              <a:round/>
            </a:ln>
          </a:left>
          <a:right>
            <a:ln w="12700" cap="flat">
              <a:solidFill>
                <a:srgbClr val="262626"/>
              </a:solidFill>
              <a:prstDash val="solid"/>
              <a:round/>
            </a:ln>
          </a:right>
          <a:top>
            <a:ln w="12700" cap="flat">
              <a:solidFill>
                <a:srgbClr val="262626"/>
              </a:solidFill>
              <a:prstDash val="solid"/>
              <a:round/>
            </a:ln>
          </a:top>
          <a:bottom>
            <a:ln w="381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solidFill>
                <a:srgbClr val="262626"/>
              </a:solidFill>
              <a:prstDash val="solid"/>
              <a:round/>
            </a:ln>
          </a:insideH>
          <a:insideV>
            <a:ln w="12700" cap="flat">
              <a:solidFill>
                <a:srgbClr val="26262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222444"/>
        </a:fontRef>
        <a:srgbClr val="222444"/>
      </a:tcTxStyle>
      <a:tcStyle>
        <a:tcBdr>
          <a:left>
            <a:ln w="12700" cap="flat">
              <a:solidFill>
                <a:srgbClr val="262626"/>
              </a:solidFill>
              <a:prstDash val="solid"/>
              <a:round/>
            </a:ln>
          </a:left>
          <a:right>
            <a:ln w="12700" cap="flat">
              <a:solidFill>
                <a:srgbClr val="262626"/>
              </a:solidFill>
              <a:prstDash val="solid"/>
              <a:round/>
            </a:ln>
          </a:right>
          <a:top>
            <a:ln w="12700" cap="flat">
              <a:solidFill>
                <a:srgbClr val="262626"/>
              </a:solidFill>
              <a:prstDash val="solid"/>
              <a:round/>
            </a:ln>
          </a:top>
          <a:bottom>
            <a:ln w="127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solidFill>
                <a:srgbClr val="262626"/>
              </a:solidFill>
              <a:prstDash val="solid"/>
              <a:round/>
            </a:ln>
          </a:insideH>
          <a:insideV>
            <a:ln w="12700" cap="flat">
              <a:solidFill>
                <a:srgbClr val="262626"/>
              </a:solidFill>
              <a:prstDash val="solid"/>
              <a:round/>
            </a:ln>
          </a:insideV>
        </a:tcBdr>
        <a:fill>
          <a:solidFill>
            <a:srgbClr val="FBF5F1"/>
          </a:solidFill>
        </a:fill>
      </a:tcStyle>
    </a:wholeTbl>
    <a:band2H>
      <a:tcTxStyle/>
      <a:tcStyle>
        <a:tcBdr/>
        <a:fill>
          <a:solidFill>
            <a:srgbClr val="FDFAF8"/>
          </a:solidFill>
        </a:fill>
      </a:tcStyle>
    </a:band2H>
    <a:firstCol>
      <a:tcTxStyle b="on" i="off">
        <a:fontRef idx="minor">
          <a:srgbClr val="262626"/>
        </a:fontRef>
        <a:srgbClr val="262626"/>
      </a:tcTxStyle>
      <a:tcStyle>
        <a:tcBdr>
          <a:left>
            <a:ln w="12700" cap="flat">
              <a:solidFill>
                <a:srgbClr val="262626"/>
              </a:solidFill>
              <a:prstDash val="solid"/>
              <a:round/>
            </a:ln>
          </a:left>
          <a:right>
            <a:ln w="12700" cap="flat">
              <a:solidFill>
                <a:srgbClr val="262626"/>
              </a:solidFill>
              <a:prstDash val="solid"/>
              <a:round/>
            </a:ln>
          </a:right>
          <a:top>
            <a:ln w="12700" cap="flat">
              <a:solidFill>
                <a:srgbClr val="262626"/>
              </a:solidFill>
              <a:prstDash val="solid"/>
              <a:round/>
            </a:ln>
          </a:top>
          <a:bottom>
            <a:ln w="127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solidFill>
                <a:srgbClr val="262626"/>
              </a:solidFill>
              <a:prstDash val="solid"/>
              <a:round/>
            </a:ln>
          </a:insideH>
          <a:insideV>
            <a:ln w="12700" cap="flat">
              <a:solidFill>
                <a:srgbClr val="26262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262626"/>
        </a:fontRef>
        <a:srgbClr val="262626"/>
      </a:tcTxStyle>
      <a:tcStyle>
        <a:tcBdr>
          <a:left>
            <a:ln w="12700" cap="flat">
              <a:solidFill>
                <a:srgbClr val="262626"/>
              </a:solidFill>
              <a:prstDash val="solid"/>
              <a:round/>
            </a:ln>
          </a:left>
          <a:right>
            <a:ln w="12700" cap="flat">
              <a:solidFill>
                <a:srgbClr val="262626"/>
              </a:solidFill>
              <a:prstDash val="solid"/>
              <a:round/>
            </a:ln>
          </a:right>
          <a:top>
            <a:ln w="38100" cap="flat">
              <a:solidFill>
                <a:srgbClr val="262626"/>
              </a:solidFill>
              <a:prstDash val="solid"/>
              <a:round/>
            </a:ln>
          </a:top>
          <a:bottom>
            <a:ln w="127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solidFill>
                <a:srgbClr val="262626"/>
              </a:solidFill>
              <a:prstDash val="solid"/>
              <a:round/>
            </a:ln>
          </a:insideH>
          <a:insideV>
            <a:ln w="12700" cap="flat">
              <a:solidFill>
                <a:srgbClr val="26262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262626"/>
        </a:fontRef>
        <a:srgbClr val="262626"/>
      </a:tcTxStyle>
      <a:tcStyle>
        <a:tcBdr>
          <a:left>
            <a:ln w="12700" cap="flat">
              <a:solidFill>
                <a:srgbClr val="262626"/>
              </a:solidFill>
              <a:prstDash val="solid"/>
              <a:round/>
            </a:ln>
          </a:left>
          <a:right>
            <a:ln w="12700" cap="flat">
              <a:solidFill>
                <a:srgbClr val="262626"/>
              </a:solidFill>
              <a:prstDash val="solid"/>
              <a:round/>
            </a:ln>
          </a:right>
          <a:top>
            <a:ln w="12700" cap="flat">
              <a:solidFill>
                <a:srgbClr val="262626"/>
              </a:solidFill>
              <a:prstDash val="solid"/>
              <a:round/>
            </a:ln>
          </a:top>
          <a:bottom>
            <a:ln w="381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solidFill>
                <a:srgbClr val="262626"/>
              </a:solidFill>
              <a:prstDash val="solid"/>
              <a:round/>
            </a:ln>
          </a:insideH>
          <a:insideV>
            <a:ln w="12700" cap="flat">
              <a:solidFill>
                <a:srgbClr val="26262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222444"/>
        </a:fontRef>
        <a:srgbClr val="222444"/>
      </a:tcTxStyle>
      <a:tcStyle>
        <a:tcBdr>
          <a:left>
            <a:ln w="12700" cap="flat">
              <a:solidFill>
                <a:srgbClr val="262626"/>
              </a:solidFill>
              <a:prstDash val="solid"/>
              <a:round/>
            </a:ln>
          </a:left>
          <a:right>
            <a:ln w="12700" cap="flat">
              <a:solidFill>
                <a:srgbClr val="262626"/>
              </a:solidFill>
              <a:prstDash val="solid"/>
              <a:round/>
            </a:ln>
          </a:right>
          <a:top>
            <a:ln w="12700" cap="flat">
              <a:solidFill>
                <a:srgbClr val="262626"/>
              </a:solidFill>
              <a:prstDash val="solid"/>
              <a:round/>
            </a:ln>
          </a:top>
          <a:bottom>
            <a:ln w="127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solidFill>
                <a:srgbClr val="262626"/>
              </a:solidFill>
              <a:prstDash val="solid"/>
              <a:round/>
            </a:ln>
          </a:insideH>
          <a:insideV>
            <a:ln w="12700" cap="flat">
              <a:solidFill>
                <a:srgbClr val="262626"/>
              </a:solidFill>
              <a:prstDash val="solid"/>
              <a:round/>
            </a:ln>
          </a:insideV>
        </a:tcBdr>
        <a:fill>
          <a:solidFill>
            <a:srgbClr val="F7F0E8"/>
          </a:solidFill>
        </a:fill>
      </a:tcStyle>
    </a:wholeTbl>
    <a:band2H>
      <a:tcTxStyle/>
      <a:tcStyle>
        <a:tcBdr/>
        <a:fill>
          <a:solidFill>
            <a:srgbClr val="FBF8F4"/>
          </a:solidFill>
        </a:fill>
      </a:tcStyle>
    </a:band2H>
    <a:firstCol>
      <a:tcTxStyle b="on" i="off">
        <a:fontRef idx="minor">
          <a:srgbClr val="262626"/>
        </a:fontRef>
        <a:srgbClr val="262626"/>
      </a:tcTxStyle>
      <a:tcStyle>
        <a:tcBdr>
          <a:left>
            <a:ln w="12700" cap="flat">
              <a:solidFill>
                <a:srgbClr val="262626"/>
              </a:solidFill>
              <a:prstDash val="solid"/>
              <a:round/>
            </a:ln>
          </a:left>
          <a:right>
            <a:ln w="12700" cap="flat">
              <a:solidFill>
                <a:srgbClr val="262626"/>
              </a:solidFill>
              <a:prstDash val="solid"/>
              <a:round/>
            </a:ln>
          </a:right>
          <a:top>
            <a:ln w="12700" cap="flat">
              <a:solidFill>
                <a:srgbClr val="262626"/>
              </a:solidFill>
              <a:prstDash val="solid"/>
              <a:round/>
            </a:ln>
          </a:top>
          <a:bottom>
            <a:ln w="127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solidFill>
                <a:srgbClr val="262626"/>
              </a:solidFill>
              <a:prstDash val="solid"/>
              <a:round/>
            </a:ln>
          </a:insideH>
          <a:insideV>
            <a:ln w="12700" cap="flat">
              <a:solidFill>
                <a:srgbClr val="26262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262626"/>
        </a:fontRef>
        <a:srgbClr val="262626"/>
      </a:tcTxStyle>
      <a:tcStyle>
        <a:tcBdr>
          <a:left>
            <a:ln w="12700" cap="flat">
              <a:solidFill>
                <a:srgbClr val="262626"/>
              </a:solidFill>
              <a:prstDash val="solid"/>
              <a:round/>
            </a:ln>
          </a:left>
          <a:right>
            <a:ln w="12700" cap="flat">
              <a:solidFill>
                <a:srgbClr val="262626"/>
              </a:solidFill>
              <a:prstDash val="solid"/>
              <a:round/>
            </a:ln>
          </a:right>
          <a:top>
            <a:ln w="38100" cap="flat">
              <a:solidFill>
                <a:srgbClr val="262626"/>
              </a:solidFill>
              <a:prstDash val="solid"/>
              <a:round/>
            </a:ln>
          </a:top>
          <a:bottom>
            <a:ln w="127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solidFill>
                <a:srgbClr val="262626"/>
              </a:solidFill>
              <a:prstDash val="solid"/>
              <a:round/>
            </a:ln>
          </a:insideH>
          <a:insideV>
            <a:ln w="12700" cap="flat">
              <a:solidFill>
                <a:srgbClr val="26262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262626"/>
        </a:fontRef>
        <a:srgbClr val="262626"/>
      </a:tcTxStyle>
      <a:tcStyle>
        <a:tcBdr>
          <a:left>
            <a:ln w="12700" cap="flat">
              <a:solidFill>
                <a:srgbClr val="262626"/>
              </a:solidFill>
              <a:prstDash val="solid"/>
              <a:round/>
            </a:ln>
          </a:left>
          <a:right>
            <a:ln w="12700" cap="flat">
              <a:solidFill>
                <a:srgbClr val="262626"/>
              </a:solidFill>
              <a:prstDash val="solid"/>
              <a:round/>
            </a:ln>
          </a:right>
          <a:top>
            <a:ln w="12700" cap="flat">
              <a:solidFill>
                <a:srgbClr val="262626"/>
              </a:solidFill>
              <a:prstDash val="solid"/>
              <a:round/>
            </a:ln>
          </a:top>
          <a:bottom>
            <a:ln w="381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solidFill>
                <a:srgbClr val="262626"/>
              </a:solidFill>
              <a:prstDash val="solid"/>
              <a:round/>
            </a:ln>
          </a:insideH>
          <a:insideV>
            <a:ln w="12700" cap="flat">
              <a:solidFill>
                <a:srgbClr val="26262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222444"/>
        </a:fontRef>
        <a:srgbClr val="222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8"/>
          </a:solidFill>
        </a:fill>
      </a:tcStyle>
    </a:wholeTbl>
    <a:band2H>
      <a:tcTxStyle/>
      <a:tcStyle>
        <a:tcBdr/>
        <a:fill>
          <a:solidFill>
            <a:srgbClr val="262626"/>
          </a:solidFill>
        </a:fill>
      </a:tcStyle>
    </a:band2H>
    <a:firstCol>
      <a:tcTxStyle b="on" i="off">
        <a:fontRef idx="minor">
          <a:srgbClr val="262626"/>
        </a:fontRef>
        <a:srgbClr val="2626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222444"/>
        </a:fontRef>
        <a:srgbClr val="222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22444"/>
              </a:solidFill>
              <a:prstDash val="solid"/>
              <a:round/>
            </a:ln>
          </a:top>
          <a:bottom>
            <a:ln w="25400" cap="flat">
              <a:solidFill>
                <a:srgbClr val="22244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62626"/>
          </a:solidFill>
        </a:fill>
      </a:tcStyle>
    </a:lastRow>
    <a:firstRow>
      <a:tcTxStyle b="on" i="off">
        <a:fontRef idx="minor">
          <a:srgbClr val="262626"/>
        </a:fontRef>
        <a:srgbClr val="2626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444"/>
              </a:solidFill>
              <a:prstDash val="solid"/>
              <a:round/>
            </a:ln>
          </a:top>
          <a:bottom>
            <a:ln w="25400" cap="flat">
              <a:solidFill>
                <a:srgbClr val="22244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222444"/>
        </a:fontRef>
        <a:srgbClr val="222444"/>
      </a:tcTxStyle>
      <a:tcStyle>
        <a:tcBdr>
          <a:left>
            <a:ln w="12700" cap="flat">
              <a:solidFill>
                <a:srgbClr val="262626"/>
              </a:solidFill>
              <a:prstDash val="solid"/>
              <a:round/>
            </a:ln>
          </a:left>
          <a:right>
            <a:ln w="12700" cap="flat">
              <a:solidFill>
                <a:srgbClr val="262626"/>
              </a:solidFill>
              <a:prstDash val="solid"/>
              <a:round/>
            </a:ln>
          </a:right>
          <a:top>
            <a:ln w="12700" cap="flat">
              <a:solidFill>
                <a:srgbClr val="262626"/>
              </a:solidFill>
              <a:prstDash val="solid"/>
              <a:round/>
            </a:ln>
          </a:top>
          <a:bottom>
            <a:ln w="127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solidFill>
                <a:srgbClr val="262626"/>
              </a:solidFill>
              <a:prstDash val="solid"/>
              <a:round/>
            </a:ln>
          </a:insideH>
          <a:insideV>
            <a:ln w="12700" cap="flat">
              <a:solidFill>
                <a:srgbClr val="262626"/>
              </a:solidFill>
              <a:prstDash val="solid"/>
              <a:round/>
            </a:ln>
          </a:insideV>
        </a:tcBdr>
        <a:fill>
          <a:solidFill>
            <a:srgbClr val="CBCBCD"/>
          </a:solidFill>
        </a:fill>
      </a:tcStyle>
    </a:wholeTbl>
    <a:band2H>
      <a:tcTxStyle/>
      <a:tcStyle>
        <a:tcBdr/>
        <a:fill>
          <a:solidFill>
            <a:srgbClr val="E7E7E8"/>
          </a:solidFill>
        </a:fill>
      </a:tcStyle>
    </a:band2H>
    <a:firstCol>
      <a:tcTxStyle b="on" i="off">
        <a:fontRef idx="minor">
          <a:srgbClr val="262626"/>
        </a:fontRef>
        <a:srgbClr val="262626"/>
      </a:tcTxStyle>
      <a:tcStyle>
        <a:tcBdr>
          <a:left>
            <a:ln w="12700" cap="flat">
              <a:solidFill>
                <a:srgbClr val="262626"/>
              </a:solidFill>
              <a:prstDash val="solid"/>
              <a:round/>
            </a:ln>
          </a:left>
          <a:right>
            <a:ln w="12700" cap="flat">
              <a:solidFill>
                <a:srgbClr val="262626"/>
              </a:solidFill>
              <a:prstDash val="solid"/>
              <a:round/>
            </a:ln>
          </a:right>
          <a:top>
            <a:ln w="12700" cap="flat">
              <a:solidFill>
                <a:srgbClr val="262626"/>
              </a:solidFill>
              <a:prstDash val="solid"/>
              <a:round/>
            </a:ln>
          </a:top>
          <a:bottom>
            <a:ln w="127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solidFill>
                <a:srgbClr val="262626"/>
              </a:solidFill>
              <a:prstDash val="solid"/>
              <a:round/>
            </a:ln>
          </a:insideH>
          <a:insideV>
            <a:ln w="12700" cap="flat">
              <a:solidFill>
                <a:srgbClr val="262626"/>
              </a:solidFill>
              <a:prstDash val="solid"/>
              <a:round/>
            </a:ln>
          </a:insideV>
        </a:tcBdr>
        <a:fill>
          <a:solidFill>
            <a:srgbClr val="222444"/>
          </a:solidFill>
        </a:fill>
      </a:tcStyle>
    </a:firstCol>
    <a:lastRow>
      <a:tcTxStyle b="on" i="off">
        <a:fontRef idx="minor">
          <a:srgbClr val="262626"/>
        </a:fontRef>
        <a:srgbClr val="262626"/>
      </a:tcTxStyle>
      <a:tcStyle>
        <a:tcBdr>
          <a:left>
            <a:ln w="12700" cap="flat">
              <a:solidFill>
                <a:srgbClr val="262626"/>
              </a:solidFill>
              <a:prstDash val="solid"/>
              <a:round/>
            </a:ln>
          </a:left>
          <a:right>
            <a:ln w="12700" cap="flat">
              <a:solidFill>
                <a:srgbClr val="262626"/>
              </a:solidFill>
              <a:prstDash val="solid"/>
              <a:round/>
            </a:ln>
          </a:right>
          <a:top>
            <a:ln w="38100" cap="flat">
              <a:solidFill>
                <a:srgbClr val="262626"/>
              </a:solidFill>
              <a:prstDash val="solid"/>
              <a:round/>
            </a:ln>
          </a:top>
          <a:bottom>
            <a:ln w="127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solidFill>
                <a:srgbClr val="262626"/>
              </a:solidFill>
              <a:prstDash val="solid"/>
              <a:round/>
            </a:ln>
          </a:insideH>
          <a:insideV>
            <a:ln w="12700" cap="flat">
              <a:solidFill>
                <a:srgbClr val="262626"/>
              </a:solidFill>
              <a:prstDash val="solid"/>
              <a:round/>
            </a:ln>
          </a:insideV>
        </a:tcBdr>
        <a:fill>
          <a:solidFill>
            <a:srgbClr val="222444"/>
          </a:solidFill>
        </a:fill>
      </a:tcStyle>
    </a:lastRow>
    <a:firstRow>
      <a:tcTxStyle b="on" i="off">
        <a:fontRef idx="minor">
          <a:srgbClr val="262626"/>
        </a:fontRef>
        <a:srgbClr val="262626"/>
      </a:tcTxStyle>
      <a:tcStyle>
        <a:tcBdr>
          <a:left>
            <a:ln w="12700" cap="flat">
              <a:solidFill>
                <a:srgbClr val="262626"/>
              </a:solidFill>
              <a:prstDash val="solid"/>
              <a:round/>
            </a:ln>
          </a:left>
          <a:right>
            <a:ln w="12700" cap="flat">
              <a:solidFill>
                <a:srgbClr val="262626"/>
              </a:solidFill>
              <a:prstDash val="solid"/>
              <a:round/>
            </a:ln>
          </a:right>
          <a:top>
            <a:ln w="12700" cap="flat">
              <a:solidFill>
                <a:srgbClr val="262626"/>
              </a:solidFill>
              <a:prstDash val="solid"/>
              <a:round/>
            </a:ln>
          </a:top>
          <a:bottom>
            <a:ln w="381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solidFill>
                <a:srgbClr val="262626"/>
              </a:solidFill>
              <a:prstDash val="solid"/>
              <a:round/>
            </a:ln>
          </a:insideH>
          <a:insideV>
            <a:ln w="12700" cap="flat">
              <a:solidFill>
                <a:srgbClr val="262626"/>
              </a:solidFill>
              <a:prstDash val="solid"/>
              <a:round/>
            </a:ln>
          </a:insideV>
        </a:tcBdr>
        <a:fill>
          <a:solidFill>
            <a:srgbClr val="222444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22444"/>
        </a:fontRef>
        <a:srgbClr val="222444"/>
      </a:tcTxStyle>
      <a:tcStyle>
        <a:tcBdr>
          <a:left>
            <a:ln w="12700" cap="flat">
              <a:solidFill>
                <a:srgbClr val="222444"/>
              </a:solidFill>
              <a:prstDash val="solid"/>
              <a:round/>
            </a:ln>
          </a:left>
          <a:right>
            <a:ln w="12700" cap="flat">
              <a:solidFill>
                <a:srgbClr val="222444"/>
              </a:solidFill>
              <a:prstDash val="solid"/>
              <a:round/>
            </a:ln>
          </a:right>
          <a:top>
            <a:ln w="12700" cap="flat">
              <a:solidFill>
                <a:srgbClr val="222444"/>
              </a:solidFill>
              <a:prstDash val="solid"/>
              <a:round/>
            </a:ln>
          </a:top>
          <a:bottom>
            <a:ln w="12700" cap="flat">
              <a:solidFill>
                <a:srgbClr val="222444"/>
              </a:solidFill>
              <a:prstDash val="solid"/>
              <a:round/>
            </a:ln>
          </a:bottom>
          <a:insideH>
            <a:ln w="12700" cap="flat">
              <a:solidFill>
                <a:srgbClr val="222444"/>
              </a:solidFill>
              <a:prstDash val="solid"/>
              <a:round/>
            </a:ln>
          </a:insideH>
          <a:insideV>
            <a:ln w="12700" cap="flat">
              <a:solidFill>
                <a:srgbClr val="222444"/>
              </a:solidFill>
              <a:prstDash val="solid"/>
              <a:round/>
            </a:ln>
          </a:insideV>
        </a:tcBdr>
        <a:fill>
          <a:solidFill>
            <a:srgbClr val="222444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222444"/>
        </a:fontRef>
        <a:srgbClr val="222444"/>
      </a:tcTxStyle>
      <a:tcStyle>
        <a:tcBdr>
          <a:left>
            <a:ln w="12700" cap="flat">
              <a:solidFill>
                <a:srgbClr val="222444"/>
              </a:solidFill>
              <a:prstDash val="solid"/>
              <a:round/>
            </a:ln>
          </a:left>
          <a:right>
            <a:ln w="12700" cap="flat">
              <a:solidFill>
                <a:srgbClr val="222444"/>
              </a:solidFill>
              <a:prstDash val="solid"/>
              <a:round/>
            </a:ln>
          </a:right>
          <a:top>
            <a:ln w="12700" cap="flat">
              <a:solidFill>
                <a:srgbClr val="222444"/>
              </a:solidFill>
              <a:prstDash val="solid"/>
              <a:round/>
            </a:ln>
          </a:top>
          <a:bottom>
            <a:ln w="12700" cap="flat">
              <a:solidFill>
                <a:srgbClr val="222444"/>
              </a:solidFill>
              <a:prstDash val="solid"/>
              <a:round/>
            </a:ln>
          </a:bottom>
          <a:insideH>
            <a:ln w="12700" cap="flat">
              <a:solidFill>
                <a:srgbClr val="222444"/>
              </a:solidFill>
              <a:prstDash val="solid"/>
              <a:round/>
            </a:ln>
          </a:insideH>
          <a:insideV>
            <a:ln w="12700" cap="flat">
              <a:solidFill>
                <a:srgbClr val="222444"/>
              </a:solidFill>
              <a:prstDash val="solid"/>
              <a:round/>
            </a:ln>
          </a:insideV>
        </a:tcBdr>
        <a:fill>
          <a:solidFill>
            <a:srgbClr val="222444">
              <a:alpha val="20000"/>
            </a:srgbClr>
          </a:solidFill>
        </a:fill>
      </a:tcStyle>
    </a:firstCol>
    <a:lastRow>
      <a:tcTxStyle b="on" i="off">
        <a:fontRef idx="minor">
          <a:srgbClr val="222444"/>
        </a:fontRef>
        <a:srgbClr val="222444"/>
      </a:tcTxStyle>
      <a:tcStyle>
        <a:tcBdr>
          <a:left>
            <a:ln w="12700" cap="flat">
              <a:solidFill>
                <a:srgbClr val="222444"/>
              </a:solidFill>
              <a:prstDash val="solid"/>
              <a:round/>
            </a:ln>
          </a:left>
          <a:right>
            <a:ln w="12700" cap="flat">
              <a:solidFill>
                <a:srgbClr val="222444"/>
              </a:solidFill>
              <a:prstDash val="solid"/>
              <a:round/>
            </a:ln>
          </a:right>
          <a:top>
            <a:ln w="50800" cap="flat">
              <a:solidFill>
                <a:srgbClr val="222444"/>
              </a:solidFill>
              <a:prstDash val="solid"/>
              <a:round/>
            </a:ln>
          </a:top>
          <a:bottom>
            <a:ln w="12700" cap="flat">
              <a:solidFill>
                <a:srgbClr val="222444"/>
              </a:solidFill>
              <a:prstDash val="solid"/>
              <a:round/>
            </a:ln>
          </a:bottom>
          <a:insideH>
            <a:ln w="12700" cap="flat">
              <a:solidFill>
                <a:srgbClr val="222444"/>
              </a:solidFill>
              <a:prstDash val="solid"/>
              <a:round/>
            </a:ln>
          </a:insideH>
          <a:insideV>
            <a:ln w="12700" cap="flat">
              <a:solidFill>
                <a:srgbClr val="22244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222444"/>
        </a:fontRef>
        <a:srgbClr val="222444"/>
      </a:tcTxStyle>
      <a:tcStyle>
        <a:tcBdr>
          <a:left>
            <a:ln w="12700" cap="flat">
              <a:solidFill>
                <a:srgbClr val="222444"/>
              </a:solidFill>
              <a:prstDash val="solid"/>
              <a:round/>
            </a:ln>
          </a:left>
          <a:right>
            <a:ln w="12700" cap="flat">
              <a:solidFill>
                <a:srgbClr val="222444"/>
              </a:solidFill>
              <a:prstDash val="solid"/>
              <a:round/>
            </a:ln>
          </a:right>
          <a:top>
            <a:ln w="12700" cap="flat">
              <a:solidFill>
                <a:srgbClr val="222444"/>
              </a:solidFill>
              <a:prstDash val="solid"/>
              <a:round/>
            </a:ln>
          </a:top>
          <a:bottom>
            <a:ln w="25400" cap="flat">
              <a:solidFill>
                <a:srgbClr val="222444"/>
              </a:solidFill>
              <a:prstDash val="solid"/>
              <a:round/>
            </a:ln>
          </a:bottom>
          <a:insideH>
            <a:ln w="12700" cap="flat">
              <a:solidFill>
                <a:srgbClr val="222444"/>
              </a:solidFill>
              <a:prstDash val="solid"/>
              <a:round/>
            </a:ln>
          </a:insideH>
          <a:insideV>
            <a:ln w="12700" cap="flat">
              <a:solidFill>
                <a:srgbClr val="22244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4"/>
  </p:normalViewPr>
  <p:slideViewPr>
    <p:cSldViewPr snapToGrid="0">
      <p:cViewPr varScale="1">
        <p:scale>
          <a:sx n="108" d="100"/>
          <a:sy n="10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3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2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76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1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6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3928233" y="2054681"/>
            <a:ext cx="4530143" cy="367196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icture Placeholder 7"/>
          <p:cNvSpPr>
            <a:spLocks noGrp="1"/>
          </p:cNvSpPr>
          <p:nvPr>
            <p:ph type="pic" sz="half" idx="21"/>
          </p:nvPr>
        </p:nvSpPr>
        <p:spPr>
          <a:xfrm>
            <a:off x="1961320" y="1020416"/>
            <a:ext cx="3631098" cy="481054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93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8851971" y="1020416"/>
            <a:ext cx="3340030" cy="175459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988881" y="1576858"/>
            <a:ext cx="4464809" cy="255516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697501" y="2862465"/>
            <a:ext cx="2743202" cy="274320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656521" y="457198"/>
            <a:ext cx="5784576" cy="237876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8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7898296" y="-2"/>
            <a:ext cx="3008246" cy="528761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62608" y="3125127"/>
            <a:ext cx="2226368" cy="307450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7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9308327" y="658368"/>
            <a:ext cx="2226367" cy="307450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5473336" y="1236936"/>
            <a:ext cx="2455874" cy="438412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6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8074238" y="1236936"/>
            <a:ext cx="2455874" cy="438412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129525" y="797637"/>
            <a:ext cx="5266946" cy="526273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2451652" cy="28483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3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447187" y="2078932"/>
            <a:ext cx="4147932" cy="270013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495718" y="-3"/>
            <a:ext cx="2727488" cy="342900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0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9191132" y="2366128"/>
            <a:ext cx="3000868" cy="449187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-2" y="-2"/>
            <a:ext cx="2376511" cy="361784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9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7407964" y="1293223"/>
            <a:ext cx="3445565" cy="465889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4"/>
          <p:cNvSpPr>
            <a:spLocks noGrp="1"/>
          </p:cNvSpPr>
          <p:nvPr>
            <p:ph type="pic" idx="21"/>
          </p:nvPr>
        </p:nvSpPr>
        <p:spPr>
          <a:xfrm>
            <a:off x="723900" y="762000"/>
            <a:ext cx="10744200" cy="5334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icture Placeholder 3"/>
          <p:cNvSpPr>
            <a:spLocks noGrp="1"/>
          </p:cNvSpPr>
          <p:nvPr>
            <p:ph type="pic" idx="21"/>
          </p:nvPr>
        </p:nvSpPr>
        <p:spPr>
          <a:xfrm>
            <a:off x="4439796" y="-3"/>
            <a:ext cx="7752205" cy="685800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-5" y="0"/>
            <a:ext cx="3352805" cy="2286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6" name="Picture Placeholder 6"/>
          <p:cNvSpPr>
            <a:spLocks noGrp="1"/>
          </p:cNvSpPr>
          <p:nvPr>
            <p:ph type="pic" sz="half" idx="22"/>
          </p:nvPr>
        </p:nvSpPr>
        <p:spPr>
          <a:xfrm>
            <a:off x="7997879" y="1124966"/>
            <a:ext cx="4194123" cy="573303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1166188" y="1170433"/>
            <a:ext cx="3861425" cy="568756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9144000" y="0"/>
            <a:ext cx="3048000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8733180" y="1517799"/>
            <a:ext cx="1895062" cy="333249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803923" y="2073494"/>
            <a:ext cx="2198091" cy="270545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4"/>
          <p:cNvSpPr>
            <a:spLocks noGrp="1"/>
          </p:cNvSpPr>
          <p:nvPr>
            <p:ph type="pic" idx="21"/>
          </p:nvPr>
        </p:nvSpPr>
        <p:spPr>
          <a:xfrm>
            <a:off x="373060" y="380999"/>
            <a:ext cx="11445877" cy="609600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"/>
          <p:cNvSpPr>
            <a:spLocks noGrp="1"/>
          </p:cNvSpPr>
          <p:nvPr>
            <p:ph type="pic" idx="21"/>
          </p:nvPr>
        </p:nvSpPr>
        <p:spPr>
          <a:xfrm>
            <a:off x="0" y="1"/>
            <a:ext cx="12192000" cy="6858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553741" y="1285048"/>
            <a:ext cx="3445566" cy="428790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7"/>
          <p:cNvSpPr>
            <a:spLocks noGrp="1"/>
          </p:cNvSpPr>
          <p:nvPr>
            <p:ph type="pic" sz="half" idx="21"/>
          </p:nvPr>
        </p:nvSpPr>
        <p:spPr>
          <a:xfrm>
            <a:off x="1097281" y="1123784"/>
            <a:ext cx="5561921" cy="342012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9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7756480" y="2660523"/>
            <a:ext cx="3704004" cy="422398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icture Placeholder 4"/>
          <p:cNvSpPr>
            <a:spLocks noGrp="1"/>
          </p:cNvSpPr>
          <p:nvPr>
            <p:ph type="pic" idx="21"/>
          </p:nvPr>
        </p:nvSpPr>
        <p:spPr>
          <a:xfrm>
            <a:off x="1963211" y="1142999"/>
            <a:ext cx="7474228" cy="457200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909428" y="914400"/>
            <a:ext cx="4280452" cy="490330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795130" y="1475713"/>
            <a:ext cx="2319131" cy="265540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3467651" y="1475713"/>
            <a:ext cx="2319133" cy="265540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8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22444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22444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22444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22444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22444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22444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22444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22444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22444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22444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22444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22444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22444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22444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22444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22444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22444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22444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38DDB2-EC0E-C686-5F9E-C2FEDD016173}"/>
              </a:ext>
            </a:extLst>
          </p:cNvPr>
          <p:cNvSpPr/>
          <p:nvPr/>
        </p:nvSpPr>
        <p:spPr>
          <a:xfrm>
            <a:off x="0" y="-9595"/>
            <a:ext cx="12192000" cy="6867595"/>
          </a:xfrm>
          <a:prstGeom prst="rect">
            <a:avLst/>
          </a:prstGeom>
          <a:solidFill>
            <a:srgbClr val="262626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7" name="Picture Placeholder 6" descr="A planet in space with stars&#10;&#10;Description automatically generated">
            <a:extLst>
              <a:ext uri="{FF2B5EF4-FFF2-40B4-BE49-F238E27FC236}">
                <a16:creationId xmlns:a16="http://schemas.microsoft.com/office/drawing/2014/main" id="{110947B7-FB49-3E7C-F88E-66D7BFDD252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7" b="6807"/>
          <a:stretch>
            <a:fillRect/>
          </a:stretch>
        </p:blipFill>
        <p:spPr>
          <a:xfrm>
            <a:off x="3723861" y="-9595"/>
            <a:ext cx="8468139" cy="6877190"/>
          </a:xfrm>
        </p:spPr>
      </p:pic>
      <p:sp>
        <p:nvSpPr>
          <p:cNvPr id="307" name="Rectangle 11"/>
          <p:cNvSpPr/>
          <p:nvPr/>
        </p:nvSpPr>
        <p:spPr>
          <a:xfrm flipV="1">
            <a:off x="66401" y="5554822"/>
            <a:ext cx="1212364" cy="1231108"/>
          </a:xfrm>
          <a:prstGeom prst="rect">
            <a:avLst/>
          </a:prstGeom>
          <a:solidFill>
            <a:srgbClr val="22244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i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0" name="TextBox 33"/>
          <p:cNvSpPr txBox="1"/>
          <p:nvPr/>
        </p:nvSpPr>
        <p:spPr>
          <a:xfrm>
            <a:off x="322209" y="206220"/>
            <a:ext cx="10239773" cy="2462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rPr lang="en-US"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Habitability and Potential for Life on TRAPPIST-1e </a:t>
            </a:r>
          </a:p>
          <a:p>
            <a:pPr>
              <a:defRPr sz="4000">
                <a:solidFill>
                  <a:schemeClr val="accent2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endParaRPr lang="en-US" dirty="0">
              <a:solidFill>
                <a:srgbClr val="00C0A4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  <a:p>
            <a:pPr>
              <a:defRPr sz="4000">
                <a:solidFill>
                  <a:schemeClr val="accent2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rPr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NASA SPACE GRANT</a:t>
            </a:r>
          </a:p>
        </p:txBody>
      </p:sp>
      <p:sp>
        <p:nvSpPr>
          <p:cNvPr id="311" name="Group 36"/>
          <p:cNvSpPr txBox="1"/>
          <p:nvPr/>
        </p:nvSpPr>
        <p:spPr>
          <a:xfrm>
            <a:off x="421026" y="3830170"/>
            <a:ext cx="292792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1200">
                <a:solidFill>
                  <a:schemeClr val="accent2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rPr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Saturday, APRIL </a:t>
            </a:r>
            <a:r>
              <a:rPr lang="en-US"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19</a:t>
            </a:r>
            <a:r>
              <a:rPr lang="en-US" baseline="30000"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th</a:t>
            </a:r>
            <a:r>
              <a:rPr lang="en-US"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 -20</a:t>
            </a:r>
            <a:r>
              <a:rPr lang="en-US" baseline="30000"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th</a:t>
            </a:r>
            <a:r>
              <a:rPr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, 2023</a:t>
            </a:r>
          </a:p>
          <a:p>
            <a:pPr>
              <a:defRPr sz="1200">
                <a:solidFill>
                  <a:schemeClr val="accent2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rPr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Space Grant Statewide Symposium</a:t>
            </a:r>
          </a:p>
        </p:txBody>
      </p:sp>
      <p:sp>
        <p:nvSpPr>
          <p:cNvPr id="312" name="7 CuadroTexto"/>
          <p:cNvSpPr txBox="1"/>
          <p:nvPr/>
        </p:nvSpPr>
        <p:spPr>
          <a:xfrm>
            <a:off x="3825314" y="5346462"/>
            <a:ext cx="3358099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>
                <a:solidFill>
                  <a:schemeClr val="accent2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rPr lang="en-US"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Cameron </a:t>
            </a:r>
            <a:r>
              <a:rPr lang="en-US" dirty="0" err="1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Hrabak</a:t>
            </a:r>
            <a:endParaRPr lang="en-US" dirty="0">
              <a:solidFill>
                <a:srgbClr val="00C0A4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  <a:p>
            <a:pPr>
              <a:defRPr>
                <a:solidFill>
                  <a:schemeClr val="accent2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rPr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Northern A</a:t>
            </a:r>
            <a:r>
              <a:rPr lang="en-US"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rizona</a:t>
            </a:r>
            <a:r>
              <a:rPr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 University</a:t>
            </a:r>
          </a:p>
          <a:p>
            <a:pPr>
              <a:defRPr sz="2000">
                <a:solidFill>
                  <a:schemeClr val="accent2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rPr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Dr. </a:t>
            </a:r>
            <a:r>
              <a:rPr lang="en-US"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Christopher Doughty Dr. Michael Gowanlock</a:t>
            </a:r>
            <a:endParaRPr dirty="0">
              <a:solidFill>
                <a:srgbClr val="00C0A4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pic>
        <p:nvPicPr>
          <p:cNvPr id="313" name="azsgc_black_lg.jpg" descr="azsgc_black_l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09" y="5695697"/>
            <a:ext cx="648922" cy="908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Northern Arizona University - Interfolio">
            <a:extLst>
              <a:ext uri="{FF2B5EF4-FFF2-40B4-BE49-F238E27FC236}">
                <a16:creationId xmlns:a16="http://schemas.microsoft.com/office/drawing/2014/main" id="{42F6F9C7-B5BA-988F-538C-346332365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47" y="5561905"/>
            <a:ext cx="1231107" cy="12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EC8443-DFFB-C977-3A4C-02A3DDB211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6D5056-D987-279B-6D11-35FD8A3D2E10}"/>
              </a:ext>
            </a:extLst>
          </p:cNvPr>
          <p:cNvSpPr/>
          <p:nvPr/>
        </p:nvSpPr>
        <p:spPr>
          <a:xfrm>
            <a:off x="7033254" y="0"/>
            <a:ext cx="5158746" cy="6858000"/>
          </a:xfrm>
          <a:prstGeom prst="rect">
            <a:avLst/>
          </a:prstGeom>
          <a:solidFill>
            <a:srgbClr val="00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18" name="TextBox 10"/>
          <p:cNvSpPr txBox="1"/>
          <p:nvPr/>
        </p:nvSpPr>
        <p:spPr>
          <a:xfrm>
            <a:off x="7363228" y="246740"/>
            <a:ext cx="412474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ts val="3000"/>
              </a:lnSpc>
              <a:defRPr sz="2900">
                <a:solidFill>
                  <a:schemeClr val="accent2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rPr lang="en-US" sz="3200"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What is TRAPPIST-1e?</a:t>
            </a:r>
            <a:endParaRPr sz="3200" dirty="0">
              <a:solidFill>
                <a:srgbClr val="00C0A4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B87B8B-A2A0-24F8-0F37-B54BFBB86E0D}"/>
              </a:ext>
            </a:extLst>
          </p:cNvPr>
          <p:cNvSpPr/>
          <p:nvPr/>
        </p:nvSpPr>
        <p:spPr>
          <a:xfrm>
            <a:off x="-18752" y="0"/>
            <a:ext cx="7052006" cy="3768563"/>
          </a:xfrm>
          <a:prstGeom prst="rect">
            <a:avLst/>
          </a:prstGeom>
          <a:solidFill>
            <a:srgbClr val="00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A6D2BF-CE37-D8FE-9921-26ED32445140}"/>
              </a:ext>
            </a:extLst>
          </p:cNvPr>
          <p:cNvSpPr/>
          <p:nvPr/>
        </p:nvSpPr>
        <p:spPr>
          <a:xfrm>
            <a:off x="-18751" y="3768563"/>
            <a:ext cx="7052006" cy="3089437"/>
          </a:xfrm>
          <a:prstGeom prst="rect">
            <a:avLst/>
          </a:prstGeom>
          <a:solidFill>
            <a:srgbClr val="262626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21" name="azsgc_logo_transparent_lg.png" descr="azsgc_logo_transparent_l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52" y="140131"/>
            <a:ext cx="897277" cy="1197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New Model: Nearby Exoplanet TRAPPIST-1e May Be Just Right for Life | Space">
            <a:extLst>
              <a:ext uri="{FF2B5EF4-FFF2-40B4-BE49-F238E27FC236}">
                <a16:creationId xmlns:a16="http://schemas.microsoft.com/office/drawing/2014/main" id="{F29C3261-C531-0438-2089-36255A896523}"/>
              </a:ext>
            </a:extLst>
          </p:cNvPr>
          <p:cNvPicPr>
            <a:picLocks noGrp="1" noChangeAspect="1" noChangeArrowheads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1" r="9331"/>
          <a:stretch>
            <a:fillRect/>
          </a:stretch>
        </p:blipFill>
        <p:spPr bwMode="auto">
          <a:xfrm>
            <a:off x="930319" y="0"/>
            <a:ext cx="5561921" cy="366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D44200-3821-0E69-0366-8CDE5562D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545" y="1287761"/>
            <a:ext cx="2432109" cy="53234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70B6C3B-9DC1-0F07-2EC2-3D04BA86E32F}"/>
              </a:ext>
            </a:extLst>
          </p:cNvPr>
          <p:cNvSpPr/>
          <p:nvPr/>
        </p:nvSpPr>
        <p:spPr>
          <a:xfrm>
            <a:off x="2590800" y="472440"/>
            <a:ext cx="2956560" cy="543741"/>
          </a:xfrm>
          <a:prstGeom prst="rect">
            <a:avLst/>
          </a:prstGeom>
          <a:solidFill>
            <a:srgbClr val="00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DBC6DF-B636-D002-DD4C-E61EFBED91A7}"/>
              </a:ext>
            </a:extLst>
          </p:cNvPr>
          <p:cNvSpPr txBox="1"/>
          <p:nvPr/>
        </p:nvSpPr>
        <p:spPr>
          <a:xfrm>
            <a:off x="984324" y="631460"/>
            <a:ext cx="5799335" cy="401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T R A P P I S T-1   P L A N E T A R Y    S Y S T E M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C0A4"/>
              </a:solidFill>
              <a:effectLst/>
              <a:uFillTx/>
              <a:latin typeface="Silom" pitchFamily="2" charset="-34"/>
              <a:ea typeface="Silom" pitchFamily="2" charset="-34"/>
              <a:cs typeface="Silom" pitchFamily="2" charset="-34"/>
              <a:sym typeface="Helvetic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49A0A4-6452-31E2-CCB4-B7E5B6C42753}"/>
              </a:ext>
            </a:extLst>
          </p:cNvPr>
          <p:cNvSpPr/>
          <p:nvPr/>
        </p:nvSpPr>
        <p:spPr>
          <a:xfrm>
            <a:off x="7833360" y="1061743"/>
            <a:ext cx="3017520" cy="386057"/>
          </a:xfrm>
          <a:prstGeom prst="rect">
            <a:avLst/>
          </a:prstGeom>
          <a:solidFill>
            <a:srgbClr val="00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17" name="Rectangle 4"/>
          <p:cNvSpPr txBox="1"/>
          <p:nvPr/>
        </p:nvSpPr>
        <p:spPr>
          <a:xfrm>
            <a:off x="74866" y="3832789"/>
            <a:ext cx="6977140" cy="298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00263" indent="-100263">
              <a:lnSpc>
                <a:spcPct val="150000"/>
              </a:lnSpc>
              <a:buSzPct val="100000"/>
              <a:buChar char="•"/>
              <a:defRPr sz="1000">
                <a:solidFill>
                  <a:schemeClr val="accent2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rPr lang="en-US" sz="2200"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TRAPPIST-1 is a planetary system that lies 40 light years away </a:t>
            </a:r>
          </a:p>
          <a:p>
            <a:pPr marL="100263" indent="-100263">
              <a:lnSpc>
                <a:spcPct val="150000"/>
              </a:lnSpc>
              <a:buSzPct val="100000"/>
              <a:buChar char="•"/>
              <a:defRPr sz="1000">
                <a:solidFill>
                  <a:schemeClr val="accent2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rPr lang="en-US" sz="2200"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There exists 6 planets, named TRAPPIST-b-g</a:t>
            </a:r>
          </a:p>
          <a:p>
            <a:pPr marL="100263" indent="-100263">
              <a:lnSpc>
                <a:spcPct val="150000"/>
              </a:lnSpc>
              <a:buSzPct val="100000"/>
              <a:buChar char="•"/>
              <a:defRPr sz="1000">
                <a:solidFill>
                  <a:schemeClr val="accent2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rPr lang="en-US" sz="2200"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TRAPPIST-1e exists within the ”goldilocks” zone similar to that of Earth, but remains tidally locked </a:t>
            </a:r>
            <a:endParaRPr sz="2200" dirty="0">
              <a:solidFill>
                <a:srgbClr val="00C0A4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7AD974-4299-2B74-3958-A6B316747956}"/>
              </a:ext>
            </a:extLst>
          </p:cNvPr>
          <p:cNvSpPr/>
          <p:nvPr/>
        </p:nvSpPr>
        <p:spPr>
          <a:xfrm>
            <a:off x="11226" y="-18640"/>
            <a:ext cx="12169548" cy="6895280"/>
          </a:xfrm>
          <a:prstGeom prst="rect">
            <a:avLst/>
          </a:prstGeom>
          <a:solidFill>
            <a:srgbClr val="262626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35" name="Rectangle 17"/>
          <p:cNvSpPr/>
          <p:nvPr/>
        </p:nvSpPr>
        <p:spPr>
          <a:xfrm flipV="1">
            <a:off x="0" y="-18640"/>
            <a:ext cx="12180774" cy="6913921"/>
          </a:xfrm>
          <a:prstGeom prst="rect">
            <a:avLst/>
          </a:prstGeom>
          <a:solidFill>
            <a:schemeClr val="bg2"/>
          </a:solidFill>
          <a:ln w="12700">
            <a:solidFill>
              <a:srgbClr val="B18E27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36" name="Rectangle 1"/>
          <p:cNvSpPr/>
          <p:nvPr/>
        </p:nvSpPr>
        <p:spPr>
          <a:xfrm>
            <a:off x="0" y="0"/>
            <a:ext cx="3432313" cy="6858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7" name="Rectangle 2"/>
          <p:cNvSpPr/>
          <p:nvPr/>
        </p:nvSpPr>
        <p:spPr>
          <a:xfrm>
            <a:off x="3428232" y="3392252"/>
            <a:ext cx="8759687" cy="3484388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8" name="TextBox 4"/>
          <p:cNvSpPr txBox="1"/>
          <p:nvPr/>
        </p:nvSpPr>
        <p:spPr>
          <a:xfrm>
            <a:off x="6268208" y="2581044"/>
            <a:ext cx="4887588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ts val="3000"/>
              </a:lnSpc>
              <a:defRPr sz="28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endParaRPr dirty="0"/>
          </a:p>
        </p:txBody>
      </p:sp>
      <p:pic>
        <p:nvPicPr>
          <p:cNvPr id="342" name="azsgc_logo_transparent_lg.png" descr="azsgc_logo_transparent_l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4" y="5570088"/>
            <a:ext cx="893538" cy="119287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933E6B-2D0B-B718-A798-F25CA9ECF6AC}"/>
              </a:ext>
            </a:extLst>
          </p:cNvPr>
          <p:cNvSpPr txBox="1"/>
          <p:nvPr/>
        </p:nvSpPr>
        <p:spPr>
          <a:xfrm>
            <a:off x="3432312" y="95038"/>
            <a:ext cx="8755607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Estimating Photosynthetic Potential on TRAPPIST-1e through Net Primary Production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C0A4"/>
              </a:solidFill>
              <a:effectLst/>
              <a:uFillTx/>
              <a:latin typeface="Silom" pitchFamily="2" charset="-34"/>
              <a:ea typeface="Silom" pitchFamily="2" charset="-34"/>
              <a:cs typeface="Silom" pitchFamily="2" charset="-34"/>
              <a:sym typeface="Helvetic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A7BEAC-B31B-DD83-D572-3D9899BBD888}"/>
              </a:ext>
            </a:extLst>
          </p:cNvPr>
          <p:cNvSpPr/>
          <p:nvPr/>
        </p:nvSpPr>
        <p:spPr>
          <a:xfrm>
            <a:off x="7356970" y="1297664"/>
            <a:ext cx="4835030" cy="3072858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37E25-D54A-561D-1D83-0A24E2C19EDB}"/>
              </a:ext>
            </a:extLst>
          </p:cNvPr>
          <p:cNvSpPr txBox="1"/>
          <p:nvPr/>
        </p:nvSpPr>
        <p:spPr>
          <a:xfrm>
            <a:off x="7415130" y="1269635"/>
            <a:ext cx="4717260" cy="2123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sng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What is Net Primary Production? </a:t>
            </a:r>
            <a:endParaRPr lang="en-US" sz="2200" b="1" u="sng" dirty="0">
              <a:solidFill>
                <a:srgbClr val="00C0A4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200" dirty="0">
              <a:solidFill>
                <a:srgbClr val="00C0A4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A measure of new biomass growth within a certain area over a specific amount of time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46F741-98B8-4AA6-07B4-5EA91EDA2670}"/>
              </a:ext>
            </a:extLst>
          </p:cNvPr>
          <p:cNvSpPr/>
          <p:nvPr/>
        </p:nvSpPr>
        <p:spPr>
          <a:xfrm>
            <a:off x="7349825" y="3345610"/>
            <a:ext cx="4830949" cy="1890666"/>
          </a:xfrm>
          <a:prstGeom prst="rect">
            <a:avLst/>
          </a:prstGeom>
          <a:solidFill>
            <a:srgbClr val="262626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0EF9C-EC9B-1F2B-84C9-851F9B8F25CD}"/>
              </a:ext>
            </a:extLst>
          </p:cNvPr>
          <p:cNvSpPr txBox="1"/>
          <p:nvPr/>
        </p:nvSpPr>
        <p:spPr>
          <a:xfrm>
            <a:off x="7403904" y="3321449"/>
            <a:ext cx="4583751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000" b="0" i="0" u="sng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What are our inputs for the Net Primary Production Model?</a:t>
            </a:r>
            <a:b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</a:br>
            <a:b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</a:b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-Light </a:t>
            </a:r>
          </a:p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-Temperature </a:t>
            </a:r>
          </a:p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-Precipitation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B5074E1-20D4-1BF3-7665-61E9F4A3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5" y="1297664"/>
            <a:ext cx="7232055" cy="39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B803D3-7500-3A1E-EDF1-1B80C3D2461B}"/>
              </a:ext>
            </a:extLst>
          </p:cNvPr>
          <p:cNvSpPr/>
          <p:nvPr/>
        </p:nvSpPr>
        <p:spPr>
          <a:xfrm>
            <a:off x="3428232" y="5236276"/>
            <a:ext cx="8763768" cy="1640364"/>
          </a:xfrm>
          <a:prstGeom prst="rect">
            <a:avLst/>
          </a:prstGeom>
          <a:solidFill>
            <a:srgbClr val="00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DE79F8-54D5-CDD5-B122-206BF676D226}"/>
              </a:ext>
            </a:extLst>
          </p:cNvPr>
          <p:cNvSpPr txBox="1"/>
          <p:nvPr/>
        </p:nvSpPr>
        <p:spPr>
          <a:xfrm>
            <a:off x="3412888" y="5203665"/>
            <a:ext cx="8940131" cy="1692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BFB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Is there life on TRAPPIST-1e? </a:t>
            </a:r>
            <a:endParaRPr lang="en-US" sz="2600" dirty="0">
              <a:solidFill>
                <a:srgbClr val="00BFB4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BFB4"/>
              </a:solidFill>
              <a:effectLst/>
              <a:uFillTx/>
              <a:latin typeface="Silom" pitchFamily="2" charset="-34"/>
              <a:ea typeface="Silom" pitchFamily="2" charset="-34"/>
              <a:cs typeface="Silom" pitchFamily="2" charset="-34"/>
              <a:sym typeface="Helvetica"/>
            </a:endParaRPr>
          </a:p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600" dirty="0">
                <a:solidFill>
                  <a:srgbClr val="00BFB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Can we predict the evolutionary stage of this planet?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BFB4"/>
              </a:solidFill>
              <a:effectLst/>
              <a:uFillTx/>
              <a:latin typeface="Silom" pitchFamily="2" charset="-34"/>
              <a:ea typeface="Silom" pitchFamily="2" charset="-34"/>
              <a:cs typeface="Silom" pitchFamily="2" charset="-34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F880E6-3305-2E5C-776C-22B9D2567D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1CF509B-1887-D0D3-D0AB-C8005AE1E510}"/>
              </a:ext>
            </a:extLst>
          </p:cNvPr>
          <p:cNvSpPr/>
          <p:nvPr/>
        </p:nvSpPr>
        <p:spPr>
          <a:xfrm>
            <a:off x="1194255" y="866898"/>
            <a:ext cx="10235737" cy="5177638"/>
          </a:xfrm>
          <a:prstGeom prst="rect">
            <a:avLst/>
          </a:prstGeom>
          <a:solidFill>
            <a:srgbClr val="00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B6539A-8309-966D-E5C2-020F72FECF1D}"/>
              </a:ext>
            </a:extLst>
          </p:cNvPr>
          <p:cNvSpPr txBox="1"/>
          <p:nvPr/>
        </p:nvSpPr>
        <p:spPr>
          <a:xfrm>
            <a:off x="71340" y="88833"/>
            <a:ext cx="11346777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Comparison of Evolutionary </a:t>
            </a:r>
            <a:r>
              <a:rPr lang="en-US" sz="4000"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T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imelines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40B0717-AFCB-1DD8-AEAB-A92327081E5A}"/>
              </a:ext>
            </a:extLst>
          </p:cNvPr>
          <p:cNvSpPr/>
          <p:nvPr/>
        </p:nvSpPr>
        <p:spPr>
          <a:xfrm>
            <a:off x="4353947" y="4921475"/>
            <a:ext cx="6647584" cy="252260"/>
          </a:xfrm>
          <a:prstGeom prst="roundRect">
            <a:avLst/>
          </a:prstGeom>
          <a:solidFill>
            <a:srgbClr val="00BFB4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2C134EB-3F37-8957-B507-74B40420BAE0}"/>
              </a:ext>
            </a:extLst>
          </p:cNvPr>
          <p:cNvSpPr/>
          <p:nvPr/>
        </p:nvSpPr>
        <p:spPr>
          <a:xfrm>
            <a:off x="6927260" y="1484643"/>
            <a:ext cx="4074271" cy="2699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EEF3C2-3E74-C8FD-95AC-EC1365270C5A}"/>
              </a:ext>
            </a:extLst>
          </p:cNvPr>
          <p:cNvSpPr txBox="1"/>
          <p:nvPr/>
        </p:nvSpPr>
        <p:spPr>
          <a:xfrm>
            <a:off x="8644279" y="5153868"/>
            <a:ext cx="4714504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BFB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TRAPPIST-1E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222444"/>
              </a:solidFill>
              <a:effectLst/>
              <a:uFillTx/>
              <a:latin typeface="Silom" pitchFamily="2" charset="-34"/>
              <a:ea typeface="Silom" pitchFamily="2" charset="-34"/>
              <a:cs typeface="Silom" pitchFamily="2" charset="-34"/>
              <a:sym typeface="Helvetic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963874-37C4-6956-73EB-80C242302A1F}"/>
              </a:ext>
            </a:extLst>
          </p:cNvPr>
          <p:cNvSpPr txBox="1"/>
          <p:nvPr/>
        </p:nvSpPr>
        <p:spPr>
          <a:xfrm>
            <a:off x="9745682" y="1020731"/>
            <a:ext cx="4773881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EARTH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0E479A-C0DE-89C4-522C-8D934B1F650F}"/>
              </a:ext>
            </a:extLst>
          </p:cNvPr>
          <p:cNvCxnSpPr>
            <a:cxnSpLocks/>
          </p:cNvCxnSpPr>
          <p:nvPr/>
        </p:nvCxnSpPr>
        <p:spPr>
          <a:xfrm>
            <a:off x="1199405" y="866898"/>
            <a:ext cx="0" cy="517764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6A9F7DD-B3B1-B3DB-908A-B2AB9757A4DA}"/>
              </a:ext>
            </a:extLst>
          </p:cNvPr>
          <p:cNvSpPr txBox="1"/>
          <p:nvPr/>
        </p:nvSpPr>
        <p:spPr>
          <a:xfrm rot="16200000">
            <a:off x="-652379" y="2932506"/>
            <a:ext cx="476130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BFB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10 BILLION YEARS AGO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53EDB9-B945-BC32-6CB6-C3E0683F19CA}"/>
              </a:ext>
            </a:extLst>
          </p:cNvPr>
          <p:cNvCxnSpPr>
            <a:cxnSpLocks/>
          </p:cNvCxnSpPr>
          <p:nvPr/>
        </p:nvCxnSpPr>
        <p:spPr>
          <a:xfrm>
            <a:off x="1194255" y="6044540"/>
            <a:ext cx="10271373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FE7CA2-2481-4627-C6E2-D7A70973E62E}"/>
              </a:ext>
            </a:extLst>
          </p:cNvPr>
          <p:cNvCxnSpPr>
            <a:cxnSpLocks/>
          </p:cNvCxnSpPr>
          <p:nvPr/>
        </p:nvCxnSpPr>
        <p:spPr>
          <a:xfrm flipH="1">
            <a:off x="1169718" y="866898"/>
            <a:ext cx="10289970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2294CE-5D61-9EFB-C597-3A67D1134472}"/>
              </a:ext>
            </a:extLst>
          </p:cNvPr>
          <p:cNvCxnSpPr/>
          <p:nvPr/>
        </p:nvCxnSpPr>
        <p:spPr>
          <a:xfrm>
            <a:off x="2036619" y="2176494"/>
            <a:ext cx="0" cy="217388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58DCC1D-BFC6-870A-6C27-FDA9A441AF86}"/>
              </a:ext>
            </a:extLst>
          </p:cNvPr>
          <p:cNvCxnSpPr>
            <a:cxnSpLocks/>
          </p:cNvCxnSpPr>
          <p:nvPr/>
        </p:nvCxnSpPr>
        <p:spPr>
          <a:xfrm>
            <a:off x="2036619" y="3265714"/>
            <a:ext cx="8959932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B5E0F3-7342-754B-5C9C-6847F85FACDD}"/>
              </a:ext>
            </a:extLst>
          </p:cNvPr>
          <p:cNvCxnSpPr/>
          <p:nvPr/>
        </p:nvCxnSpPr>
        <p:spPr>
          <a:xfrm>
            <a:off x="2954723" y="2814452"/>
            <a:ext cx="0" cy="80752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1013186-2C29-38C6-CEE8-74E7FE9F4EB1}"/>
              </a:ext>
            </a:extLst>
          </p:cNvPr>
          <p:cNvCxnSpPr/>
          <p:nvPr/>
        </p:nvCxnSpPr>
        <p:spPr>
          <a:xfrm>
            <a:off x="3853205" y="2814452"/>
            <a:ext cx="0" cy="80752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48F57C6-F994-7CF7-EC31-4C0FA9E59419}"/>
              </a:ext>
            </a:extLst>
          </p:cNvPr>
          <p:cNvCxnSpPr/>
          <p:nvPr/>
        </p:nvCxnSpPr>
        <p:spPr>
          <a:xfrm>
            <a:off x="5686473" y="2814452"/>
            <a:ext cx="0" cy="80752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0282C62-99E3-1574-F92D-A5DE6EB15437}"/>
              </a:ext>
            </a:extLst>
          </p:cNvPr>
          <p:cNvCxnSpPr/>
          <p:nvPr/>
        </p:nvCxnSpPr>
        <p:spPr>
          <a:xfrm>
            <a:off x="4782052" y="2814452"/>
            <a:ext cx="0" cy="80752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5D9A68-B0BE-2FD6-407A-39D5E505031F}"/>
              </a:ext>
            </a:extLst>
          </p:cNvPr>
          <p:cNvCxnSpPr/>
          <p:nvPr/>
        </p:nvCxnSpPr>
        <p:spPr>
          <a:xfrm>
            <a:off x="8458936" y="2835234"/>
            <a:ext cx="0" cy="80752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FDA1C1-EC8B-4368-BA22-84B3BC821FFE}"/>
              </a:ext>
            </a:extLst>
          </p:cNvPr>
          <p:cNvCxnSpPr/>
          <p:nvPr/>
        </p:nvCxnSpPr>
        <p:spPr>
          <a:xfrm>
            <a:off x="6604577" y="2814452"/>
            <a:ext cx="0" cy="80752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E1ECB39-D7B9-B4A0-9461-12AAE06FF54E}"/>
              </a:ext>
            </a:extLst>
          </p:cNvPr>
          <p:cNvCxnSpPr/>
          <p:nvPr/>
        </p:nvCxnSpPr>
        <p:spPr>
          <a:xfrm>
            <a:off x="7540832" y="2835234"/>
            <a:ext cx="0" cy="80752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4F6456D-DAD1-434F-B41F-1CD4F8520F2D}"/>
              </a:ext>
            </a:extLst>
          </p:cNvPr>
          <p:cNvCxnSpPr/>
          <p:nvPr/>
        </p:nvCxnSpPr>
        <p:spPr>
          <a:xfrm>
            <a:off x="9377040" y="2835234"/>
            <a:ext cx="0" cy="80752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A48BAB2-7B80-151E-3B7F-75FDFC673F2E}"/>
              </a:ext>
            </a:extLst>
          </p:cNvPr>
          <p:cNvCxnSpPr/>
          <p:nvPr/>
        </p:nvCxnSpPr>
        <p:spPr>
          <a:xfrm>
            <a:off x="10295144" y="2814452"/>
            <a:ext cx="0" cy="80752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094FA5C-0C70-7768-1A5C-9E644DF8C3EB}"/>
              </a:ext>
            </a:extLst>
          </p:cNvPr>
          <p:cNvCxnSpPr>
            <a:cxnSpLocks/>
          </p:cNvCxnSpPr>
          <p:nvPr/>
        </p:nvCxnSpPr>
        <p:spPr>
          <a:xfrm>
            <a:off x="10996551" y="2613097"/>
            <a:ext cx="0" cy="130523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B071604-E0FE-1A32-A520-F114F82037CB}"/>
              </a:ext>
            </a:extLst>
          </p:cNvPr>
          <p:cNvSpPr txBox="1"/>
          <p:nvPr/>
        </p:nvSpPr>
        <p:spPr>
          <a:xfrm>
            <a:off x="2755080" y="3651027"/>
            <a:ext cx="8246451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BFB4"/>
                </a:solidFill>
              </a:rPr>
              <a:t> </a:t>
            </a:r>
            <a:r>
              <a:rPr lang="en-US" sz="2800" dirty="0">
                <a:solidFill>
                  <a:srgbClr val="00BFB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9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BFB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       8        7        6        5        4        3       2</a:t>
            </a:r>
            <a:r>
              <a:rPr lang="en-US" sz="2800" dirty="0">
                <a:solidFill>
                  <a:srgbClr val="00BFB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       1           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BFB4"/>
              </a:solidFill>
              <a:effectLst/>
              <a:uFillTx/>
              <a:latin typeface="Silom" pitchFamily="2" charset="-34"/>
              <a:ea typeface="Silom" pitchFamily="2" charset="-34"/>
              <a:cs typeface="Silom" pitchFamily="2" charset="-34"/>
              <a:sym typeface="Helvetica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41F1EC1-1F14-1985-1544-9A9F450076F0}"/>
              </a:ext>
            </a:extLst>
          </p:cNvPr>
          <p:cNvCxnSpPr/>
          <p:nvPr/>
        </p:nvCxnSpPr>
        <p:spPr>
          <a:xfrm>
            <a:off x="8015844" y="1754602"/>
            <a:ext cx="0" cy="1508834"/>
          </a:xfrm>
          <a:prstGeom prst="line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911639B-200B-C413-FF8E-BDC7EB1F82EF}"/>
              </a:ext>
            </a:extLst>
          </p:cNvPr>
          <p:cNvCxnSpPr>
            <a:cxnSpLocks/>
          </p:cNvCxnSpPr>
          <p:nvPr/>
        </p:nvCxnSpPr>
        <p:spPr>
          <a:xfrm>
            <a:off x="5284519" y="3263436"/>
            <a:ext cx="0" cy="1658039"/>
          </a:xfrm>
          <a:prstGeom prst="line">
            <a:avLst/>
          </a:prstGeom>
          <a:noFill/>
          <a:ln w="25400" cap="flat">
            <a:solidFill>
              <a:srgbClr val="00BFB4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E8AEB6E-D6A5-8B6A-9C85-59816105A1A0}"/>
              </a:ext>
            </a:extLst>
          </p:cNvPr>
          <p:cNvCxnSpPr>
            <a:cxnSpLocks/>
          </p:cNvCxnSpPr>
          <p:nvPr/>
        </p:nvCxnSpPr>
        <p:spPr>
          <a:xfrm>
            <a:off x="8015844" y="3263436"/>
            <a:ext cx="0" cy="1658039"/>
          </a:xfrm>
          <a:prstGeom prst="line">
            <a:avLst/>
          </a:prstGeom>
          <a:noFill/>
          <a:ln w="25400" cap="flat">
            <a:solidFill>
              <a:srgbClr val="00BFB4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D4A1190-5F1F-5B63-F564-6FE0A9326252}"/>
              </a:ext>
            </a:extLst>
          </p:cNvPr>
          <p:cNvCxnSpPr/>
          <p:nvPr/>
        </p:nvCxnSpPr>
        <p:spPr>
          <a:xfrm>
            <a:off x="10640291" y="1754602"/>
            <a:ext cx="0" cy="1508834"/>
          </a:xfrm>
          <a:prstGeom prst="line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217C947-D3FF-BD97-3FA4-D3D1970954AB}"/>
              </a:ext>
            </a:extLst>
          </p:cNvPr>
          <p:cNvSpPr txBox="1"/>
          <p:nvPr/>
        </p:nvSpPr>
        <p:spPr>
          <a:xfrm rot="16200000">
            <a:off x="4445244" y="4032761"/>
            <a:ext cx="131575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BFB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SCL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222444"/>
              </a:solidFill>
              <a:effectLst/>
              <a:uFillTx/>
              <a:latin typeface="Silom" pitchFamily="2" charset="-34"/>
              <a:ea typeface="Silom" pitchFamily="2" charset="-34"/>
              <a:cs typeface="Silom" pitchFamily="2" charset="-34"/>
              <a:sym typeface="Helvetica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770A3CD-E541-2676-61A2-66CC832810C3}"/>
              </a:ext>
            </a:extLst>
          </p:cNvPr>
          <p:cNvSpPr txBox="1"/>
          <p:nvPr/>
        </p:nvSpPr>
        <p:spPr>
          <a:xfrm rot="16200000">
            <a:off x="7322807" y="1716885"/>
            <a:ext cx="103234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SCL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1656D6F-7EE1-44A2-34F0-9F160D84611D}"/>
              </a:ext>
            </a:extLst>
          </p:cNvPr>
          <p:cNvSpPr txBox="1"/>
          <p:nvPr/>
        </p:nvSpPr>
        <p:spPr>
          <a:xfrm rot="16200000">
            <a:off x="7339200" y="4183034"/>
            <a:ext cx="100245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BFB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MCL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BFB4"/>
              </a:solidFill>
              <a:effectLst/>
              <a:uFillTx/>
              <a:latin typeface="Silom" pitchFamily="2" charset="-34"/>
              <a:ea typeface="Silom" pitchFamily="2" charset="-34"/>
              <a:cs typeface="Silom" pitchFamily="2" charset="-34"/>
              <a:sym typeface="Helvetica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4112B05-6DAC-4871-2103-AB70F18643C0}"/>
              </a:ext>
            </a:extLst>
          </p:cNvPr>
          <p:cNvSpPr txBox="1"/>
          <p:nvPr/>
        </p:nvSpPr>
        <p:spPr>
          <a:xfrm rot="16200000">
            <a:off x="9804001" y="1609844"/>
            <a:ext cx="130513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MCL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78F04E2-FD25-17F6-10B3-EC9F3EC82982}"/>
              </a:ext>
            </a:extLst>
          </p:cNvPr>
          <p:cNvSpPr txBox="1"/>
          <p:nvPr/>
        </p:nvSpPr>
        <p:spPr>
          <a:xfrm>
            <a:off x="1466667" y="6070668"/>
            <a:ext cx="4863274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BFB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SCL = Simple cellular life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765C877-4C28-3904-E180-239B919582D7}"/>
              </a:ext>
            </a:extLst>
          </p:cNvPr>
          <p:cNvSpPr txBox="1"/>
          <p:nvPr/>
        </p:nvSpPr>
        <p:spPr>
          <a:xfrm>
            <a:off x="6516585" y="6097638"/>
            <a:ext cx="4730611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BFB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MCL = Multicellular life</a:t>
            </a:r>
          </a:p>
        </p:txBody>
      </p:sp>
      <p:pic>
        <p:nvPicPr>
          <p:cNvPr id="93" name="azsgc_logo_transparent_lg.png" descr="azsgc_logo_transparent_lg.png">
            <a:extLst>
              <a:ext uri="{FF2B5EF4-FFF2-40B4-BE49-F238E27FC236}">
                <a16:creationId xmlns:a16="http://schemas.microsoft.com/office/drawing/2014/main" id="{26D59F7E-2CCE-54AA-5E21-DC72A8B19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8" y="5574769"/>
            <a:ext cx="893538" cy="11928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5386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8E6DB6-D48C-EC46-F19B-FF80D6879446}"/>
              </a:ext>
            </a:extLst>
          </p:cNvPr>
          <p:cNvSpPr/>
          <p:nvPr/>
        </p:nvSpPr>
        <p:spPr>
          <a:xfrm>
            <a:off x="34438" y="-15365"/>
            <a:ext cx="12157562" cy="6873365"/>
          </a:xfrm>
          <a:prstGeom prst="rect">
            <a:avLst/>
          </a:prstGeom>
          <a:solidFill>
            <a:srgbClr val="262626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AC644F-3304-B5BE-0AAC-083F0B6547E1}"/>
              </a:ext>
            </a:extLst>
          </p:cNvPr>
          <p:cNvSpPr/>
          <p:nvPr/>
        </p:nvSpPr>
        <p:spPr>
          <a:xfrm>
            <a:off x="-12923" y="-15365"/>
            <a:ext cx="3579332" cy="2553849"/>
          </a:xfrm>
          <a:prstGeom prst="rect">
            <a:avLst/>
          </a:prstGeom>
          <a:solidFill>
            <a:srgbClr val="00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29E674-D0D9-939B-E8DE-072F85FBB9C1}"/>
              </a:ext>
            </a:extLst>
          </p:cNvPr>
          <p:cNvSpPr/>
          <p:nvPr/>
        </p:nvSpPr>
        <p:spPr>
          <a:xfrm>
            <a:off x="0" y="2538484"/>
            <a:ext cx="3553487" cy="431951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A9BE2-C156-007E-85EA-A8752793B4C8}"/>
              </a:ext>
            </a:extLst>
          </p:cNvPr>
          <p:cNvSpPr/>
          <p:nvPr/>
        </p:nvSpPr>
        <p:spPr>
          <a:xfrm>
            <a:off x="3553487" y="-15365"/>
            <a:ext cx="8638513" cy="6834012"/>
          </a:xfrm>
          <a:prstGeom prst="rect">
            <a:avLst/>
          </a:prstGeom>
          <a:solidFill>
            <a:srgbClr val="00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93" name="TextBox 2"/>
          <p:cNvSpPr txBox="1"/>
          <p:nvPr/>
        </p:nvSpPr>
        <p:spPr>
          <a:xfrm rot="16200000">
            <a:off x="-1384677" y="2640110"/>
            <a:ext cx="4525350" cy="397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3000"/>
              </a:lnSpc>
              <a:defRPr sz="2800">
                <a:solidFill>
                  <a:schemeClr val="accent2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endParaRPr dirty="0"/>
          </a:p>
        </p:txBody>
      </p:sp>
      <p:pic>
        <p:nvPicPr>
          <p:cNvPr id="401" name="azsgc_logo_transparent_lg.png" descr="azsgc_logo_transparent_l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845" y="5882184"/>
            <a:ext cx="730947" cy="97581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FD0EE5-C4FB-6B95-D28D-C2467DFD63F2}"/>
              </a:ext>
            </a:extLst>
          </p:cNvPr>
          <p:cNvSpPr txBox="1"/>
          <p:nvPr/>
        </p:nvSpPr>
        <p:spPr>
          <a:xfrm>
            <a:off x="34438" y="198867"/>
            <a:ext cx="3553489" cy="2062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Our</a:t>
            </a:r>
          </a:p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Photosynthetic Life Model Outputs</a:t>
            </a:r>
          </a:p>
        </p:txBody>
      </p:sp>
      <p:pic>
        <p:nvPicPr>
          <p:cNvPr id="9" name="Picture 8" descr="A screenshot of different maps&#10;&#10;Description automatically generated">
            <a:extLst>
              <a:ext uri="{FF2B5EF4-FFF2-40B4-BE49-F238E27FC236}">
                <a16:creationId xmlns:a16="http://schemas.microsoft.com/office/drawing/2014/main" id="{21AC493D-2BC7-E298-4494-1694CCD64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99" y="637765"/>
            <a:ext cx="7788392" cy="61113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A44132-E560-DECB-91A7-045D426C721D}"/>
              </a:ext>
            </a:extLst>
          </p:cNvPr>
          <p:cNvSpPr txBox="1"/>
          <p:nvPr/>
        </p:nvSpPr>
        <p:spPr>
          <a:xfrm>
            <a:off x="5086674" y="108896"/>
            <a:ext cx="1849661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EARTH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FC8F48-1BE5-B961-789E-995380934A6F}"/>
              </a:ext>
            </a:extLst>
          </p:cNvPr>
          <p:cNvSpPr txBox="1"/>
          <p:nvPr/>
        </p:nvSpPr>
        <p:spPr>
          <a:xfrm>
            <a:off x="8703419" y="108896"/>
            <a:ext cx="265067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TRAPPIST 1-E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EC674D-DC03-6760-FF2F-9FD77A4B493F}"/>
              </a:ext>
            </a:extLst>
          </p:cNvPr>
          <p:cNvSpPr txBox="1"/>
          <p:nvPr/>
        </p:nvSpPr>
        <p:spPr>
          <a:xfrm rot="16200000">
            <a:off x="3407003" y="1026355"/>
            <a:ext cx="116267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TEMP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87AEAF-44CB-C98B-4FED-2169EC9F64A0}"/>
              </a:ext>
            </a:extLst>
          </p:cNvPr>
          <p:cNvSpPr txBox="1"/>
          <p:nvPr/>
        </p:nvSpPr>
        <p:spPr>
          <a:xfrm rot="16200000">
            <a:off x="3291438" y="2646860"/>
            <a:ext cx="1427894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PRECIP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C0A4"/>
              </a:solidFill>
              <a:effectLst/>
              <a:uFillTx/>
              <a:latin typeface="Silom" pitchFamily="2" charset="-34"/>
              <a:ea typeface="Silom" pitchFamily="2" charset="-34"/>
              <a:cs typeface="Silom" pitchFamily="2" charset="-34"/>
              <a:sym typeface="Helvetic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2F4323-1667-5E0A-2C99-39493C1D0D0C}"/>
              </a:ext>
            </a:extLst>
          </p:cNvPr>
          <p:cNvSpPr txBox="1"/>
          <p:nvPr/>
        </p:nvSpPr>
        <p:spPr>
          <a:xfrm rot="16200000">
            <a:off x="3376262" y="4075347"/>
            <a:ext cx="1258246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LIGHT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CCFB63-AD1F-3CCD-6289-CAA233BB18E0}"/>
              </a:ext>
            </a:extLst>
          </p:cNvPr>
          <p:cNvSpPr txBox="1"/>
          <p:nvPr/>
        </p:nvSpPr>
        <p:spPr>
          <a:xfrm rot="16200000">
            <a:off x="3376262" y="5533151"/>
            <a:ext cx="1258245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NPP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5A7413-85CB-5BF4-A3B0-1CA4925068E1}"/>
              </a:ext>
            </a:extLst>
          </p:cNvPr>
          <p:cNvSpPr/>
          <p:nvPr/>
        </p:nvSpPr>
        <p:spPr>
          <a:xfrm>
            <a:off x="0" y="2538484"/>
            <a:ext cx="3553487" cy="4311876"/>
          </a:xfrm>
          <a:prstGeom prst="rect">
            <a:avLst/>
          </a:prstGeom>
          <a:solidFill>
            <a:srgbClr val="262626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1E410F-EA0C-4146-7D84-3575DB578388}"/>
              </a:ext>
            </a:extLst>
          </p:cNvPr>
          <p:cNvSpPr txBox="1"/>
          <p:nvPr/>
        </p:nvSpPr>
        <p:spPr>
          <a:xfrm>
            <a:off x="221770" y="2638121"/>
            <a:ext cx="3268922" cy="3970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u="sng" dirty="0">
                <a:solidFill>
                  <a:srgbClr val="00BFB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Comparison of Earth to TRAPPIST-1e in </a:t>
            </a:r>
          </a:p>
          <a:p>
            <a:pPr marL="457200" marR="0" indent="-45720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BFB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Temperat</a:t>
            </a:r>
            <a:r>
              <a:rPr lang="en-US" sz="2800" dirty="0">
                <a:solidFill>
                  <a:srgbClr val="00BFB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ure</a:t>
            </a:r>
          </a:p>
          <a:p>
            <a:pPr marL="457200" marR="0" indent="-45720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solidFill>
                  <a:srgbClr val="00BFB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Precipitation</a:t>
            </a:r>
          </a:p>
          <a:p>
            <a:pPr marL="457200" marR="0" indent="-45720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solidFill>
                  <a:srgbClr val="00BFB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Light</a:t>
            </a:r>
          </a:p>
          <a:p>
            <a:pPr marL="457200" marR="0" indent="-45720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solidFill>
                  <a:srgbClr val="00BFB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Net Primary Production (NPP</a:t>
            </a:r>
            <a:r>
              <a:rPr lang="en-US" dirty="0">
                <a:solidFill>
                  <a:srgbClr val="00BFB4"/>
                </a:solidFill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BD2D79-D114-1D95-5507-F4D250E468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60F4D6-B6DC-29F3-B56D-B41B48DC2A9A}"/>
              </a:ext>
            </a:extLst>
          </p:cNvPr>
          <p:cNvSpPr/>
          <p:nvPr/>
        </p:nvSpPr>
        <p:spPr>
          <a:xfrm>
            <a:off x="4436291" y="0"/>
            <a:ext cx="7755709" cy="6858000"/>
          </a:xfrm>
          <a:prstGeom prst="rect">
            <a:avLst/>
          </a:prstGeom>
          <a:solidFill>
            <a:srgbClr val="00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16D3CC-BEC3-4157-D192-E74235935F2C}"/>
              </a:ext>
            </a:extLst>
          </p:cNvPr>
          <p:cNvSpPr/>
          <p:nvPr/>
        </p:nvSpPr>
        <p:spPr>
          <a:xfrm>
            <a:off x="0" y="3520201"/>
            <a:ext cx="4436291" cy="2092876"/>
          </a:xfrm>
          <a:prstGeom prst="rect">
            <a:avLst/>
          </a:prstGeom>
          <a:solidFill>
            <a:srgbClr val="2F3636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CA8AF4-B725-3097-A402-B23E56E37B90}"/>
              </a:ext>
            </a:extLst>
          </p:cNvPr>
          <p:cNvSpPr/>
          <p:nvPr/>
        </p:nvSpPr>
        <p:spPr>
          <a:xfrm>
            <a:off x="0" y="2130490"/>
            <a:ext cx="4436291" cy="1389712"/>
          </a:xfrm>
          <a:prstGeom prst="rect">
            <a:avLst/>
          </a:prstGeom>
          <a:solidFill>
            <a:srgbClr val="00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A56D41-94B4-C28D-B2D3-591C2C4AE6FA}"/>
              </a:ext>
            </a:extLst>
          </p:cNvPr>
          <p:cNvSpPr txBox="1"/>
          <p:nvPr/>
        </p:nvSpPr>
        <p:spPr>
          <a:xfrm>
            <a:off x="69697" y="88333"/>
            <a:ext cx="4366594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Photosynthetic Life Model Outputs</a:t>
            </a:r>
          </a:p>
        </p:txBody>
      </p:sp>
      <p:pic>
        <p:nvPicPr>
          <p:cNvPr id="4" name="Picture 3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36DF52CC-04FC-CC66-E804-B3E1E8C31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21" y="558143"/>
            <a:ext cx="6871550" cy="6006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ADB534-A7AA-7E24-C972-D2A3AD0DE6EF}"/>
              </a:ext>
            </a:extLst>
          </p:cNvPr>
          <p:cNvSpPr txBox="1"/>
          <p:nvPr/>
        </p:nvSpPr>
        <p:spPr>
          <a:xfrm>
            <a:off x="69697" y="5613078"/>
            <a:ext cx="4229262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Is TRAPPIST-1e evolutionarily ahead or behind us?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7D115-C5AA-CFC3-9D93-D6EA126E182D}"/>
              </a:ext>
            </a:extLst>
          </p:cNvPr>
          <p:cNvSpPr txBox="1"/>
          <p:nvPr/>
        </p:nvSpPr>
        <p:spPr>
          <a:xfrm>
            <a:off x="69697" y="3469482"/>
            <a:ext cx="4229261" cy="20928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sng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What is Carbon Fixed?</a:t>
            </a:r>
          </a:p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600"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Conversion of atmospheric Co2 to organic molecules by autotrophic organisms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C0A4"/>
              </a:solidFill>
              <a:effectLst/>
              <a:uFillTx/>
              <a:latin typeface="Silom" pitchFamily="2" charset="-34"/>
              <a:ea typeface="Silom" pitchFamily="2" charset="-34"/>
              <a:cs typeface="Silom" pitchFamily="2" charset="-34"/>
              <a:sym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CA644-8A1A-6AE9-E94D-94A6E4546A4A}"/>
              </a:ext>
            </a:extLst>
          </p:cNvPr>
          <p:cNvSpPr txBox="1"/>
          <p:nvPr/>
        </p:nvSpPr>
        <p:spPr>
          <a:xfrm>
            <a:off x="5877636" y="34927"/>
            <a:ext cx="528056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NET PRIMARY PRODUCTION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7FAE0-8D70-1F10-5DE2-79F83AEAE94B}"/>
              </a:ext>
            </a:extLst>
          </p:cNvPr>
          <p:cNvSpPr txBox="1"/>
          <p:nvPr/>
        </p:nvSpPr>
        <p:spPr>
          <a:xfrm>
            <a:off x="69697" y="2156395"/>
            <a:ext cx="4019806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We hypothesize the planets evolutionary milestone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FC5B1-2C4F-D878-7D03-724B3EC39246}"/>
              </a:ext>
            </a:extLst>
          </p:cNvPr>
          <p:cNvSpPr txBox="1"/>
          <p:nvPr/>
        </p:nvSpPr>
        <p:spPr>
          <a:xfrm rot="16200000">
            <a:off x="3324480" y="3476395"/>
            <a:ext cx="3011786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BFB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Carbon Fixed</a:t>
            </a:r>
          </a:p>
        </p:txBody>
      </p:sp>
    </p:spTree>
    <p:extLst>
      <p:ext uri="{BB962C8B-B14F-4D97-AF65-F5344CB8AC3E}">
        <p14:creationId xmlns:p14="http://schemas.microsoft.com/office/powerpoint/2010/main" val="29097700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D8FF7-6C1A-3EC1-7BD6-4E3CF1C29388}"/>
              </a:ext>
            </a:extLst>
          </p:cNvPr>
          <p:cNvSpPr/>
          <p:nvPr/>
        </p:nvSpPr>
        <p:spPr>
          <a:xfrm>
            <a:off x="0" y="-23840"/>
            <a:ext cx="12192000" cy="6881840"/>
          </a:xfrm>
          <a:prstGeom prst="rect">
            <a:avLst/>
          </a:prstGeom>
          <a:solidFill>
            <a:srgbClr val="262626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041F62-C7F9-7486-564F-0A7EF1F9A06E}"/>
              </a:ext>
            </a:extLst>
          </p:cNvPr>
          <p:cNvSpPr/>
          <p:nvPr/>
        </p:nvSpPr>
        <p:spPr>
          <a:xfrm>
            <a:off x="0" y="5676413"/>
            <a:ext cx="8218924" cy="1181587"/>
          </a:xfrm>
          <a:prstGeom prst="rect">
            <a:avLst/>
          </a:prstGeom>
          <a:solidFill>
            <a:srgbClr val="00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9EDADD-0D5A-1A92-6AD9-A51C69F1E729}"/>
              </a:ext>
            </a:extLst>
          </p:cNvPr>
          <p:cNvSpPr/>
          <p:nvPr/>
        </p:nvSpPr>
        <p:spPr>
          <a:xfrm>
            <a:off x="8218924" y="-23840"/>
            <a:ext cx="3973076" cy="6881839"/>
          </a:xfrm>
          <a:prstGeom prst="rect">
            <a:avLst/>
          </a:prstGeom>
          <a:solidFill>
            <a:srgbClr val="00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ECF2CB-73F9-0854-380B-508042A59FB8}"/>
              </a:ext>
            </a:extLst>
          </p:cNvPr>
          <p:cNvSpPr/>
          <p:nvPr/>
        </p:nvSpPr>
        <p:spPr>
          <a:xfrm>
            <a:off x="0" y="-23839"/>
            <a:ext cx="8218924" cy="689893"/>
          </a:xfrm>
          <a:prstGeom prst="rect">
            <a:avLst/>
          </a:prstGeom>
          <a:solidFill>
            <a:srgbClr val="00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3B2B24-A3E8-C729-92A4-91EEE5D60C08}"/>
              </a:ext>
            </a:extLst>
          </p:cNvPr>
          <p:cNvSpPr txBox="1"/>
          <p:nvPr/>
        </p:nvSpPr>
        <p:spPr>
          <a:xfrm>
            <a:off x="82737" y="-37501"/>
            <a:ext cx="7975186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Earth Similarity Index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75E3A8-E815-A4EC-FDAF-1C3E08FF4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6" y="767608"/>
            <a:ext cx="7444970" cy="483412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4B2850D-B4EC-3E37-4887-3DDDCDB71DA9}"/>
              </a:ext>
            </a:extLst>
          </p:cNvPr>
          <p:cNvSpPr/>
          <p:nvPr/>
        </p:nvSpPr>
        <p:spPr>
          <a:xfrm>
            <a:off x="2861721" y="4752059"/>
            <a:ext cx="180474" cy="124125"/>
          </a:xfrm>
          <a:prstGeom prst="ellipse">
            <a:avLst/>
          </a:prstGeom>
          <a:solidFill>
            <a:srgbClr val="00BFB4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85DD83-3A20-D4E1-EAED-8BE60403AA33}"/>
              </a:ext>
            </a:extLst>
          </p:cNvPr>
          <p:cNvSpPr txBox="1"/>
          <p:nvPr/>
        </p:nvSpPr>
        <p:spPr>
          <a:xfrm>
            <a:off x="612953" y="5777967"/>
            <a:ext cx="7267074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BFB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Earth Similarity Index and ratio of Earth’s total NPP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C963EA-6394-AA68-6554-8BCDCC0D5501}"/>
              </a:ext>
            </a:extLst>
          </p:cNvPr>
          <p:cNvSpPr txBox="1"/>
          <p:nvPr/>
        </p:nvSpPr>
        <p:spPr>
          <a:xfrm rot="16200000">
            <a:off x="-1567037" y="2784512"/>
            <a:ext cx="3780401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BFB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Carbon fixed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1DC77A-D7BD-8342-92BF-D6D25AAAF914}"/>
              </a:ext>
            </a:extLst>
          </p:cNvPr>
          <p:cNvSpPr txBox="1"/>
          <p:nvPr/>
        </p:nvSpPr>
        <p:spPr>
          <a:xfrm>
            <a:off x="8396820" y="289005"/>
            <a:ext cx="3513915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BFB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Earth Similarity Index takes into account various planetary measurements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CDD963-47FE-F0C0-F5B9-21845BA54B66}"/>
              </a:ext>
            </a:extLst>
          </p:cNvPr>
          <p:cNvSpPr/>
          <p:nvPr/>
        </p:nvSpPr>
        <p:spPr>
          <a:xfrm>
            <a:off x="8234788" y="2915477"/>
            <a:ext cx="3973076" cy="3942522"/>
          </a:xfrm>
          <a:prstGeom prst="rect">
            <a:avLst/>
          </a:prstGeom>
          <a:solidFill>
            <a:srgbClr val="262626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498B33-125A-BF34-6066-0E944EEEB25B}"/>
              </a:ext>
            </a:extLst>
          </p:cNvPr>
          <p:cNvSpPr txBox="1"/>
          <p:nvPr/>
        </p:nvSpPr>
        <p:spPr>
          <a:xfrm>
            <a:off x="8388373" y="3049971"/>
            <a:ext cx="3495934" cy="31085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0" i="0" dirty="0">
                <a:solidFill>
                  <a:srgbClr val="00BFB4"/>
                </a:solidFill>
                <a:effectLst/>
                <a:latin typeface="Silom" pitchFamily="2" charset="-34"/>
                <a:ea typeface="Silom" pitchFamily="2" charset="-34"/>
                <a:cs typeface="Silom" pitchFamily="2" charset="-34"/>
              </a:rPr>
              <a:t>We compared earth similarity index to whether each planet has fixed more (&gt;1) or less (&lt;1) carbon than Earth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BFB4"/>
              </a:solidFill>
              <a:effectLst/>
              <a:uFillTx/>
              <a:latin typeface="Silom" pitchFamily="2" charset="-34"/>
              <a:ea typeface="Silom" pitchFamily="2" charset="-34"/>
              <a:cs typeface="Silom" pitchFamily="2" charset="-34"/>
              <a:sym typeface="Helvetica"/>
            </a:endParaRPr>
          </a:p>
        </p:txBody>
      </p:sp>
      <p:pic>
        <p:nvPicPr>
          <p:cNvPr id="407" name="azsgc_black_lg.jpg" descr="azsgc_black_l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5596" y="5676413"/>
            <a:ext cx="688710" cy="96419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E944EB7A-F72E-BF72-5763-128DAD39DBBD}"/>
              </a:ext>
            </a:extLst>
          </p:cNvPr>
          <p:cNvSpPr/>
          <p:nvPr/>
        </p:nvSpPr>
        <p:spPr>
          <a:xfrm rot="21111008">
            <a:off x="2612457" y="2540407"/>
            <a:ext cx="287765" cy="1862222"/>
          </a:xfrm>
          <a:prstGeom prst="downArrow">
            <a:avLst/>
          </a:prstGeom>
          <a:solidFill>
            <a:srgbClr val="262626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855F2C-2F18-C08E-953F-5E0A5D49AA17}"/>
              </a:ext>
            </a:extLst>
          </p:cNvPr>
          <p:cNvSpPr/>
          <p:nvPr/>
        </p:nvSpPr>
        <p:spPr>
          <a:xfrm>
            <a:off x="12700" y="12693"/>
            <a:ext cx="12192000" cy="6858007"/>
          </a:xfrm>
          <a:prstGeom prst="rect">
            <a:avLst/>
          </a:prstGeom>
          <a:solidFill>
            <a:srgbClr val="262626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09" name="Rectangle 13"/>
          <p:cNvSpPr/>
          <p:nvPr/>
        </p:nvSpPr>
        <p:spPr>
          <a:xfrm rot="10800000" flipH="1">
            <a:off x="12700" y="12694"/>
            <a:ext cx="12192000" cy="6858005"/>
          </a:xfrm>
          <a:prstGeom prst="rect">
            <a:avLst/>
          </a:prstGeom>
          <a:solidFill>
            <a:srgbClr val="434A4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i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410" name="Rectangle 1"/>
          <p:cNvSpPr/>
          <p:nvPr/>
        </p:nvSpPr>
        <p:spPr>
          <a:xfrm>
            <a:off x="-41811" y="-12693"/>
            <a:ext cx="7381107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 dirty="0"/>
          </a:p>
        </p:txBody>
      </p:sp>
      <p:sp>
        <p:nvSpPr>
          <p:cNvPr id="411" name="TextBox 9"/>
          <p:cNvSpPr txBox="1"/>
          <p:nvPr/>
        </p:nvSpPr>
        <p:spPr>
          <a:xfrm>
            <a:off x="90486" y="6167939"/>
            <a:ext cx="755479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 sz="2800"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T R A P P I S T-1  R E D   D W A R F   S T A R</a:t>
            </a:r>
            <a:endParaRPr sz="2800" dirty="0">
              <a:solidFill>
                <a:srgbClr val="00C0A4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pic>
        <p:nvPicPr>
          <p:cNvPr id="9" name="Picture 8" descr="A red planet in space&#10;&#10;Description automatically generated">
            <a:extLst>
              <a:ext uri="{FF2B5EF4-FFF2-40B4-BE49-F238E27FC236}">
                <a16:creationId xmlns:a16="http://schemas.microsoft.com/office/drawing/2014/main" id="{8C70F5A9-0ED2-1690-E9A9-112E6B864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19" y="622526"/>
            <a:ext cx="7772400" cy="5280319"/>
          </a:xfrm>
          <a:prstGeom prst="rect">
            <a:avLst/>
          </a:prstGeom>
        </p:spPr>
      </p:pic>
      <p:sp>
        <p:nvSpPr>
          <p:cNvPr id="413" name="Rectangle 11"/>
          <p:cNvSpPr/>
          <p:nvPr/>
        </p:nvSpPr>
        <p:spPr>
          <a:xfrm>
            <a:off x="7645276" y="1740023"/>
            <a:ext cx="3870041" cy="337795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414" name="Rectangle 12"/>
          <p:cNvSpPr txBox="1"/>
          <p:nvPr/>
        </p:nvSpPr>
        <p:spPr>
          <a:xfrm>
            <a:off x="7771609" y="1840103"/>
            <a:ext cx="3680341" cy="3177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 sz="1200">
                <a:solidFill>
                  <a:schemeClr val="accent2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rPr lang="en-US" sz="2000"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New technological advancements such as the James Webb Space Telescope provide an exciting opportunity for planetary research and astrobiology </a:t>
            </a:r>
            <a:endParaRPr sz="2000" dirty="0">
              <a:solidFill>
                <a:srgbClr val="00C0A4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sp>
        <p:nvSpPr>
          <p:cNvPr id="415" name="TextBox 10"/>
          <p:cNvSpPr txBox="1"/>
          <p:nvPr/>
        </p:nvSpPr>
        <p:spPr>
          <a:xfrm>
            <a:off x="243102" y="366535"/>
            <a:ext cx="4476568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ts val="3000"/>
              </a:lnSpc>
              <a:defRPr sz="2800">
                <a:solidFill>
                  <a:schemeClr val="accent2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US" dirty="0">
                <a:solidFill>
                  <a:srgbClr val="00C0A4"/>
                </a:solidFill>
                <a:latin typeface="Silom" pitchFamily="2" charset="-34"/>
                <a:ea typeface="Silom" pitchFamily="2" charset="-34"/>
                <a:cs typeface="Silom" pitchFamily="2" charset="-34"/>
              </a:rPr>
              <a:t>What Does the Future of Planetary Science Look Like? </a:t>
            </a:r>
            <a:endParaRPr dirty="0">
              <a:solidFill>
                <a:srgbClr val="00C0A4"/>
              </a:solidFill>
              <a:latin typeface="Silom" pitchFamily="2" charset="-34"/>
              <a:ea typeface="Silom" pitchFamily="2" charset="-34"/>
              <a:cs typeface="Silom" pitchFamily="2" charset="-34"/>
            </a:endParaRPr>
          </a:p>
        </p:txBody>
      </p:sp>
      <p:pic>
        <p:nvPicPr>
          <p:cNvPr id="416" name="azsgc_logo_transparent_lg.png" descr="azsgc_logo_transparent_l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5181" y="5496381"/>
            <a:ext cx="893539" cy="1192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0B211F-4AAF-3FEA-29FA-65A1D48B1FEA}"/>
              </a:ext>
            </a:extLst>
          </p:cNvPr>
          <p:cNvSpPr/>
          <p:nvPr/>
        </p:nvSpPr>
        <p:spPr>
          <a:xfrm>
            <a:off x="-21686" y="0"/>
            <a:ext cx="1638335" cy="6858000"/>
          </a:xfrm>
          <a:prstGeom prst="rect">
            <a:avLst/>
          </a:prstGeom>
          <a:solidFill>
            <a:srgbClr val="00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2244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6146" name="Picture 2" descr="Travel to NAU Flagstaff campus | Admissions">
            <a:extLst>
              <a:ext uri="{FF2B5EF4-FFF2-40B4-BE49-F238E27FC236}">
                <a16:creationId xmlns:a16="http://schemas.microsoft.com/office/drawing/2014/main" id="{8DF24C9A-B61C-C46B-F67A-3337A809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50" y="0"/>
            <a:ext cx="1057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" name="Rectangle 13"/>
          <p:cNvSpPr/>
          <p:nvPr/>
        </p:nvSpPr>
        <p:spPr>
          <a:xfrm>
            <a:off x="-2" y="2588148"/>
            <a:ext cx="5812973" cy="32918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440" name="TextBox 9"/>
          <p:cNvSpPr txBox="1"/>
          <p:nvPr/>
        </p:nvSpPr>
        <p:spPr>
          <a:xfrm>
            <a:off x="6431648" y="268152"/>
            <a:ext cx="4428005" cy="2051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lnSpc>
                <a:spcPts val="8000"/>
              </a:lnSpc>
              <a:defRPr sz="8000">
                <a:solidFill>
                  <a:schemeClr val="accent2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dirty="0">
                <a:solidFill>
                  <a:schemeClr val="tx1">
                    <a:lumMod val="50000"/>
                  </a:schemeClr>
                </a:solidFill>
              </a:rPr>
              <a:t>THANK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YOU!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42" name="azsgc_logo_transparent_lg.png" descr="azsgc_logo_transparent_l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28" y="101200"/>
            <a:ext cx="893539" cy="1192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8" name="Picture 4" descr="Steam Workshop::Trappist-1e">
            <a:extLst>
              <a:ext uri="{FF2B5EF4-FFF2-40B4-BE49-F238E27FC236}">
                <a16:creationId xmlns:a16="http://schemas.microsoft.com/office/drawing/2014/main" id="{1F2DE00F-50B1-3CEC-3DB8-6C378E18E099}"/>
              </a:ext>
            </a:extLst>
          </p:cNvPr>
          <p:cNvPicPr>
            <a:picLocks noGrp="1" noChangeAspect="1" noChangeArrowheads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5" r="21855"/>
          <a:stretch>
            <a:fillRect/>
          </a:stretch>
        </p:blipFill>
        <p:spPr bwMode="auto">
          <a:xfrm>
            <a:off x="2781422" y="2862467"/>
            <a:ext cx="2743202" cy="27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9DA45-ED12-F772-1686-D8856A7D5D9F}"/>
              </a:ext>
            </a:extLst>
          </p:cNvPr>
          <p:cNvSpPr txBox="1"/>
          <p:nvPr/>
        </p:nvSpPr>
        <p:spPr>
          <a:xfrm>
            <a:off x="87085" y="2862467"/>
            <a:ext cx="2907905" cy="2862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C0A4"/>
                </a:solidFill>
                <a:effectLst/>
                <a:uFillTx/>
                <a:latin typeface="Silom" pitchFamily="2" charset="-34"/>
                <a:ea typeface="Silom" pitchFamily="2" charset="-34"/>
                <a:cs typeface="Silom" pitchFamily="2" charset="-34"/>
                <a:sym typeface="Helvetica"/>
              </a:rPr>
              <a:t>Special thanks to my professors Dr. Michael Gowanlock and Dr. Christopher Doughty for being so amazing and supportive throughout the whole process.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222444"/>
      </a:dk1>
      <a:lt1>
        <a:srgbClr val="262626"/>
      </a:lt1>
      <a:dk2>
        <a:srgbClr val="A7A7A7"/>
      </a:dk2>
      <a:lt2>
        <a:srgbClr val="535353"/>
      </a:lt2>
      <a:accent1>
        <a:srgbClr val="485566"/>
      </a:accent1>
      <a:accent2>
        <a:srgbClr val="F2C335"/>
      </a:accent2>
      <a:accent3>
        <a:srgbClr val="F5E6DB"/>
      </a:accent3>
      <a:accent4>
        <a:srgbClr val="EADCDA"/>
      </a:accent4>
      <a:accent5>
        <a:srgbClr val="CDCDCD"/>
      </a:accent5>
      <a:accent6>
        <a:srgbClr val="EAD7C0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62626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35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2244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35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2244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85566"/>
      </a:accent1>
      <a:accent2>
        <a:srgbClr val="F2C335"/>
      </a:accent2>
      <a:accent3>
        <a:srgbClr val="F5E6DB"/>
      </a:accent3>
      <a:accent4>
        <a:srgbClr val="EADCDA"/>
      </a:accent4>
      <a:accent5>
        <a:srgbClr val="CDCDCD"/>
      </a:accent5>
      <a:accent6>
        <a:srgbClr val="EAD7C0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62626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35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2244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35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2244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386</Words>
  <Application>Microsoft Macintosh PowerPoint</Application>
  <PresentationFormat>Widescreen</PresentationFormat>
  <Paragraphs>64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Silom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A. Coe</dc:creator>
  <cp:lastModifiedBy>Cameron Christian Hrabak</cp:lastModifiedBy>
  <cp:revision>6</cp:revision>
  <dcterms:modified xsi:type="dcterms:W3CDTF">2024-04-12T17:54:06Z</dcterms:modified>
</cp:coreProperties>
</file>